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2"/>
  </p:sldMasterIdLst>
  <p:notesMasterIdLst>
    <p:notesMasterId r:id="rId57"/>
  </p:notesMasterIdLst>
  <p:handoutMasterIdLst>
    <p:handoutMasterId r:id="rId58"/>
  </p:handoutMasterIdLst>
  <p:sldIdLst>
    <p:sldId id="486" r:id="rId3"/>
    <p:sldId id="487" r:id="rId4"/>
    <p:sldId id="403" r:id="rId5"/>
    <p:sldId id="462" r:id="rId6"/>
    <p:sldId id="469" r:id="rId7"/>
    <p:sldId id="470" r:id="rId8"/>
    <p:sldId id="467" r:id="rId9"/>
    <p:sldId id="468" r:id="rId10"/>
    <p:sldId id="471" r:id="rId11"/>
    <p:sldId id="472" r:id="rId12"/>
    <p:sldId id="442" r:id="rId13"/>
    <p:sldId id="473" r:id="rId14"/>
    <p:sldId id="445" r:id="rId15"/>
    <p:sldId id="474" r:id="rId16"/>
    <p:sldId id="475" r:id="rId17"/>
    <p:sldId id="476" r:id="rId18"/>
    <p:sldId id="478" r:id="rId19"/>
    <p:sldId id="438" r:id="rId20"/>
    <p:sldId id="479" r:id="rId21"/>
    <p:sldId id="481" r:id="rId22"/>
    <p:sldId id="490" r:id="rId23"/>
    <p:sldId id="491" r:id="rId24"/>
    <p:sldId id="492" r:id="rId25"/>
    <p:sldId id="493" r:id="rId26"/>
    <p:sldId id="494" r:id="rId27"/>
    <p:sldId id="495" r:id="rId28"/>
    <p:sldId id="496" r:id="rId29"/>
    <p:sldId id="497" r:id="rId30"/>
    <p:sldId id="498" r:id="rId31"/>
    <p:sldId id="499" r:id="rId32"/>
    <p:sldId id="500" r:id="rId33"/>
    <p:sldId id="501" r:id="rId34"/>
    <p:sldId id="502" r:id="rId35"/>
    <p:sldId id="503" r:id="rId36"/>
    <p:sldId id="504" r:id="rId37"/>
    <p:sldId id="505" r:id="rId38"/>
    <p:sldId id="506" r:id="rId39"/>
    <p:sldId id="507" r:id="rId40"/>
    <p:sldId id="508" r:id="rId41"/>
    <p:sldId id="509" r:id="rId42"/>
    <p:sldId id="510" r:id="rId43"/>
    <p:sldId id="511" r:id="rId44"/>
    <p:sldId id="512" r:id="rId45"/>
    <p:sldId id="513" r:id="rId46"/>
    <p:sldId id="514" r:id="rId47"/>
    <p:sldId id="515" r:id="rId48"/>
    <p:sldId id="516" r:id="rId49"/>
    <p:sldId id="517" r:id="rId50"/>
    <p:sldId id="518" r:id="rId51"/>
    <p:sldId id="522" r:id="rId52"/>
    <p:sldId id="523" r:id="rId53"/>
    <p:sldId id="524" r:id="rId54"/>
    <p:sldId id="520" r:id="rId55"/>
    <p:sldId id="521" r:id="rId56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709A2BE3-2D0E-4BDF-9E7B-B5B14B6C6981}">
          <p14:sldIdLst>
            <p14:sldId id="486"/>
            <p14:sldId id="487"/>
            <p14:sldId id="403"/>
          </p14:sldIdLst>
        </p14:section>
        <p14:section name="Overview" id="{92322017-615D-49B5-B244-BF48D5518603}">
          <p14:sldIdLst>
            <p14:sldId id="462"/>
            <p14:sldId id="469"/>
            <p14:sldId id="470"/>
            <p14:sldId id="467"/>
            <p14:sldId id="468"/>
          </p14:sldIdLst>
        </p14:section>
        <p14:section name="Database Engine" id="{813DF7E2-74AB-4E3A-9B46-2566DC216237}">
          <p14:sldIdLst>
            <p14:sldId id="471"/>
            <p14:sldId id="472"/>
            <p14:sldId id="442"/>
            <p14:sldId id="473"/>
            <p14:sldId id="445"/>
            <p14:sldId id="474"/>
          </p14:sldIdLst>
        </p14:section>
        <p14:section name="Database Relationships" id="{E091B124-099C-4C56-B59F-ECF8C553BAEE}">
          <p14:sldIdLst>
            <p14:sldId id="475"/>
            <p14:sldId id="476"/>
            <p14:sldId id="478"/>
            <p14:sldId id="438"/>
          </p14:sldIdLst>
        </p14:section>
        <p14:section name="Programmability" id="{BD60B6E9-85E7-49E8-9F66-AE28A5DD5D66}">
          <p14:sldIdLst>
            <p14:sldId id="479"/>
            <p14:sldId id="481"/>
          </p14:sldIdLst>
        </p14:section>
        <p14:section name="Data Types" id="{10E03AB1-9AA8-4E86-9A64-D741901E50A2}">
          <p14:sldIdLst>
            <p14:sldId id="490"/>
            <p14:sldId id="491"/>
            <p14:sldId id="492"/>
          </p14:sldIdLst>
        </p14:section>
        <p14:section name="Database Modeling" id="{1891B170-F2D7-4B79-8445-D9407708E9F8}">
          <p14:sldIdLst>
            <p14:sldId id="493"/>
            <p14:sldId id="494"/>
            <p14:sldId id="495"/>
            <p14:sldId id="496"/>
            <p14:sldId id="497"/>
            <p14:sldId id="498"/>
            <p14:sldId id="499"/>
            <p14:sldId id="500"/>
            <p14:sldId id="501"/>
          </p14:sldIdLst>
        </p14:section>
        <p14:section name="Basic SQL Queries" id="{83607230-0DE4-4815-ADD8-D9B6511C6151}">
          <p14:sldIdLst>
            <p14:sldId id="502"/>
            <p14:sldId id="503"/>
            <p14:sldId id="504"/>
            <p14:sldId id="505"/>
          </p14:sldIdLst>
        </p14:section>
        <p14:section name="Table Customization" id="{567DE80C-9A82-44A0-8321-C4C4582F2D44}">
          <p14:sldIdLst>
            <p14:sldId id="506"/>
            <p14:sldId id="507"/>
            <p14:sldId id="508"/>
          </p14:sldIdLst>
        </p14:section>
        <p14:section name="Altering Tables" id="{F637C330-BF04-468A-8B03-8F7345D3D153}">
          <p14:sldIdLst>
            <p14:sldId id="509"/>
            <p14:sldId id="510"/>
            <p14:sldId id="511"/>
            <p14:sldId id="512"/>
            <p14:sldId id="513"/>
          </p14:sldIdLst>
        </p14:section>
        <p14:section name="Deleting Data and Structures" id="{5089BC5D-49B4-48D9-B769-9D9A891C0AA3}">
          <p14:sldIdLst>
            <p14:sldId id="514"/>
            <p14:sldId id="515"/>
            <p14:sldId id="516"/>
            <p14:sldId id="517"/>
          </p14:sldIdLst>
        </p14:section>
        <p14:section name="Conclusion" id="{CBE3AB02-1727-41FE-A737-8A1C9D3F3C92}">
          <p14:sldIdLst>
            <p14:sldId id="518"/>
            <p14:sldId id="522"/>
            <p14:sldId id="523"/>
            <p14:sldId id="524"/>
            <p14:sldId id="520"/>
            <p14:sldId id="52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BE60"/>
    <a:srgbClr val="00B050"/>
    <a:srgbClr val="FF0000"/>
    <a:srgbClr val="464848"/>
    <a:srgbClr val="CFD1D1"/>
    <a:srgbClr val="3BABFF"/>
    <a:srgbClr val="005828"/>
    <a:srgbClr val="003760"/>
    <a:srgbClr val="0070C0"/>
    <a:srgbClr val="C6C0AA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502" autoAdjust="0"/>
    <p:restoredTop sz="70290" autoAdjust="0"/>
  </p:normalViewPr>
  <p:slideViewPr>
    <p:cSldViewPr>
      <p:cViewPr varScale="1">
        <p:scale>
          <a:sx n="113" d="100"/>
          <a:sy n="113" d="100"/>
        </p:scale>
        <p:origin x="138" y="126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61" Type="http://schemas.openxmlformats.org/officeDocument/2006/relationships/theme" Target="theme/theme1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11/20/2018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11/20/2018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18416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73669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table is the</a:t>
            </a:r>
            <a:r>
              <a:rPr lang="en-US" baseline="0" dirty="0"/>
              <a:t> main unit of data storage. It has rows, columns and cells. Cells contain stored data. Each column has a data type. Types can be VARCHAR(String), INT, DATE etc.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65769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50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61892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5230529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6462425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71837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54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07722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softuni.org/" TargetMode="Externa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11/20/2018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8" name="Picture 7">
            <a:extLst/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3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3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5" name="Picture 4">
            <a:extLst/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9">
            <a:extLst>
              <a:ext uri="{FF2B5EF4-FFF2-40B4-BE49-F238E27FC236}">
                <a16:creationId xmlns:a16="http://schemas.microsoft.com/office/drawing/2014/main" id="{137202EB-ED0E-4E36-AF0D-3C14E1E1796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2F2189-2658-41D9-B248-2A42750998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B20CF9-A1E5-4594-B6B5-4E33A9373C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67714">
            <a:off x="-164998" y="916096"/>
            <a:ext cx="3788598" cy="439544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0C72FAC-F5FC-4E78-AF2E-5FE88145F87F}"/>
              </a:ext>
            </a:extLst>
          </p:cNvPr>
          <p:cNvSpPr/>
          <p:nvPr userDrawn="1"/>
        </p:nvSpPr>
        <p:spPr>
          <a:xfrm rot="20949717">
            <a:off x="2448430" y="3248284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0AA82EC-2BC4-4E2F-8DDF-AD19DA7284E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  <p:sp>
        <p:nvSpPr>
          <p:cNvPr id="7" name="TextBox 6">
            <a:hlinkClick r:id="rId5" tooltip="Software University Foundaton"/>
            <a:extLst>
              <a:ext uri="{FF2B5EF4-FFF2-40B4-BE49-F238E27FC236}">
                <a16:creationId xmlns:a16="http://schemas.microsoft.com/office/drawing/2014/main" id="{16E2CED5-12CB-4DAB-AB53-DAFC84087DD6}"/>
              </a:ext>
            </a:extLst>
          </p:cNvPr>
          <p:cNvSpPr txBox="1"/>
          <p:nvPr userDrawn="1"/>
        </p:nvSpPr>
        <p:spPr>
          <a:xfrm rot="20630519">
            <a:off x="6262132" y="2455429"/>
            <a:ext cx="4194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?</a:t>
            </a:r>
          </a:p>
        </p:txBody>
      </p:sp>
      <p:sp>
        <p:nvSpPr>
          <p:cNvPr id="8" name="TextBox 7">
            <a:hlinkClick r:id="rId5" tooltip="Software University Foundaton"/>
            <a:extLst>
              <a:ext uri="{FF2B5EF4-FFF2-40B4-BE49-F238E27FC236}">
                <a16:creationId xmlns:a16="http://schemas.microsoft.com/office/drawing/2014/main" id="{6AD1C000-AB32-4602-B810-4D9852856055}"/>
              </a:ext>
            </a:extLst>
          </p:cNvPr>
          <p:cNvSpPr txBox="1"/>
          <p:nvPr userDrawn="1"/>
        </p:nvSpPr>
        <p:spPr>
          <a:xfrm rot="1520410">
            <a:off x="3877964" y="2025853"/>
            <a:ext cx="6030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?</a:t>
            </a:r>
          </a:p>
        </p:txBody>
      </p:sp>
      <p:sp>
        <p:nvSpPr>
          <p:cNvPr id="9" name="TextBox 8">
            <a:hlinkClick r:id="rId5" tooltip="Software University Foundaton"/>
            <a:extLst>
              <a:ext uri="{FF2B5EF4-FFF2-40B4-BE49-F238E27FC236}">
                <a16:creationId xmlns:a16="http://schemas.microsoft.com/office/drawing/2014/main" id="{3CE77DE0-66FC-48AC-A23C-2E121AF40F0C}"/>
              </a:ext>
            </a:extLst>
          </p:cNvPr>
          <p:cNvSpPr txBox="1"/>
          <p:nvPr userDrawn="1"/>
        </p:nvSpPr>
        <p:spPr>
          <a:xfrm rot="20630519" flipH="1">
            <a:off x="4681374" y="1498789"/>
            <a:ext cx="7944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?</a:t>
            </a:r>
          </a:p>
        </p:txBody>
      </p:sp>
      <p:sp>
        <p:nvSpPr>
          <p:cNvPr id="10" name="TextBox 9">
            <a:hlinkClick r:id="rId5" tooltip="Software University Foundaton"/>
            <a:extLst>
              <a:ext uri="{FF2B5EF4-FFF2-40B4-BE49-F238E27FC236}">
                <a16:creationId xmlns:a16="http://schemas.microsoft.com/office/drawing/2014/main" id="{E7C26DA3-0849-42C5-9508-EF9BFF7C47DB}"/>
              </a:ext>
            </a:extLst>
          </p:cNvPr>
          <p:cNvSpPr txBox="1"/>
          <p:nvPr userDrawn="1"/>
        </p:nvSpPr>
        <p:spPr>
          <a:xfrm rot="1561633" flipH="1">
            <a:off x="4556582" y="2300748"/>
            <a:ext cx="3361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?</a:t>
            </a:r>
          </a:p>
        </p:txBody>
      </p:sp>
      <p:sp>
        <p:nvSpPr>
          <p:cNvPr id="11" name="TextBox 10">
            <a:hlinkClick r:id="rId5" tooltip="Software University Foundaton"/>
            <a:extLst>
              <a:ext uri="{FF2B5EF4-FFF2-40B4-BE49-F238E27FC236}">
                <a16:creationId xmlns:a16="http://schemas.microsoft.com/office/drawing/2014/main" id="{AB44A4A6-AE34-4A8F-9077-D6569BF40B0C}"/>
              </a:ext>
            </a:extLst>
          </p:cNvPr>
          <p:cNvSpPr txBox="1"/>
          <p:nvPr userDrawn="1"/>
        </p:nvSpPr>
        <p:spPr>
          <a:xfrm rot="20630519">
            <a:off x="5595499" y="1910250"/>
            <a:ext cx="6331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?</a:t>
            </a:r>
          </a:p>
        </p:txBody>
      </p:sp>
      <p:sp>
        <p:nvSpPr>
          <p:cNvPr id="12" name="TextBox 11">
            <a:hlinkClick r:id="rId5" tooltip="Software University Foundaton"/>
            <a:extLst>
              <a:ext uri="{FF2B5EF4-FFF2-40B4-BE49-F238E27FC236}">
                <a16:creationId xmlns:a16="http://schemas.microsoft.com/office/drawing/2014/main" id="{68861D82-7435-41E8-B5ED-398623FC4F51}"/>
              </a:ext>
            </a:extLst>
          </p:cNvPr>
          <p:cNvSpPr txBox="1"/>
          <p:nvPr userDrawn="1"/>
        </p:nvSpPr>
        <p:spPr>
          <a:xfrm rot="20630519">
            <a:off x="5958093" y="4185177"/>
            <a:ext cx="4889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?</a:t>
            </a:r>
          </a:p>
        </p:txBody>
      </p:sp>
      <p:sp>
        <p:nvSpPr>
          <p:cNvPr id="13" name="TextBox 12">
            <a:hlinkClick r:id="rId5" tooltip="Software University Foundaton"/>
            <a:extLst>
              <a:ext uri="{FF2B5EF4-FFF2-40B4-BE49-F238E27FC236}">
                <a16:creationId xmlns:a16="http://schemas.microsoft.com/office/drawing/2014/main" id="{C224F999-651D-4A26-8A68-EB68765C5790}"/>
              </a:ext>
            </a:extLst>
          </p:cNvPr>
          <p:cNvSpPr txBox="1"/>
          <p:nvPr userDrawn="1"/>
        </p:nvSpPr>
        <p:spPr>
          <a:xfrm rot="1523920">
            <a:off x="5526053" y="4973072"/>
            <a:ext cx="5118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?</a:t>
            </a:r>
          </a:p>
        </p:txBody>
      </p:sp>
      <p:sp>
        <p:nvSpPr>
          <p:cNvPr id="15" name="TextBox 14">
            <a:hlinkClick r:id="rId5" tooltip="Software University Foundaton"/>
            <a:extLst>
              <a:ext uri="{FF2B5EF4-FFF2-40B4-BE49-F238E27FC236}">
                <a16:creationId xmlns:a16="http://schemas.microsoft.com/office/drawing/2014/main" id="{B5855C6E-6513-4A5E-964E-CBB574B2B476}"/>
              </a:ext>
            </a:extLst>
          </p:cNvPr>
          <p:cNvSpPr txBox="1"/>
          <p:nvPr userDrawn="1"/>
        </p:nvSpPr>
        <p:spPr>
          <a:xfrm rot="20630519">
            <a:off x="4449873" y="5209304"/>
            <a:ext cx="8900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?</a:t>
            </a:r>
          </a:p>
        </p:txBody>
      </p:sp>
      <p:sp>
        <p:nvSpPr>
          <p:cNvPr id="16" name="TextBox 15">
            <a:hlinkClick r:id="rId5" tooltip="Software University Foundaton"/>
            <a:extLst>
              <a:ext uri="{FF2B5EF4-FFF2-40B4-BE49-F238E27FC236}">
                <a16:creationId xmlns:a16="http://schemas.microsoft.com/office/drawing/2014/main" id="{719AA859-1237-4914-865D-8E0CD3AD6567}"/>
              </a:ext>
            </a:extLst>
          </p:cNvPr>
          <p:cNvSpPr txBox="1"/>
          <p:nvPr userDrawn="1"/>
        </p:nvSpPr>
        <p:spPr>
          <a:xfrm rot="20630519">
            <a:off x="3816150" y="4721100"/>
            <a:ext cx="7138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?</a:t>
            </a:r>
          </a:p>
        </p:txBody>
      </p:sp>
      <p:sp>
        <p:nvSpPr>
          <p:cNvPr id="17" name="TextBox 16">
            <a:hlinkClick r:id="rId5" tooltip="Software University Foundaton"/>
            <a:extLst>
              <a:ext uri="{FF2B5EF4-FFF2-40B4-BE49-F238E27FC236}">
                <a16:creationId xmlns:a16="http://schemas.microsoft.com/office/drawing/2014/main" id="{53CC8498-FFA6-457D-8B54-3BF3461CEF7A}"/>
              </a:ext>
            </a:extLst>
          </p:cNvPr>
          <p:cNvSpPr txBox="1"/>
          <p:nvPr userDrawn="1"/>
        </p:nvSpPr>
        <p:spPr>
          <a:xfrm rot="20630519">
            <a:off x="6700448" y="5556898"/>
            <a:ext cx="6751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?</a:t>
            </a:r>
          </a:p>
        </p:txBody>
      </p:sp>
      <p:sp>
        <p:nvSpPr>
          <p:cNvPr id="19" name="TextBox 18">
            <a:hlinkClick r:id="rId5" tooltip="Software University Foundaton"/>
            <a:extLst>
              <a:ext uri="{FF2B5EF4-FFF2-40B4-BE49-F238E27FC236}">
                <a16:creationId xmlns:a16="http://schemas.microsoft.com/office/drawing/2014/main" id="{2E797E8D-83EB-4466-9FA3-509596EA5568}"/>
              </a:ext>
            </a:extLst>
          </p:cNvPr>
          <p:cNvSpPr txBox="1"/>
          <p:nvPr userDrawn="1"/>
        </p:nvSpPr>
        <p:spPr>
          <a:xfrm rot="20414927">
            <a:off x="4564931" y="3847302"/>
            <a:ext cx="89087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0" b="1" dirty="0">
                <a:solidFill>
                  <a:schemeClr val="accent6">
                    <a:lumMod val="75000"/>
                  </a:schemeClr>
                </a:solidFill>
              </a:rPr>
              <a:t>?</a:t>
            </a:r>
          </a:p>
        </p:txBody>
      </p:sp>
      <p:sp>
        <p:nvSpPr>
          <p:cNvPr id="20" name="TextBox 19">
            <a:hlinkClick r:id="rId5" tooltip="Software University Foundaton"/>
            <a:extLst>
              <a:ext uri="{FF2B5EF4-FFF2-40B4-BE49-F238E27FC236}">
                <a16:creationId xmlns:a16="http://schemas.microsoft.com/office/drawing/2014/main" id="{58B95D20-6C4F-4F79-AA1D-E40A00E41053}"/>
              </a:ext>
            </a:extLst>
          </p:cNvPr>
          <p:cNvSpPr txBox="1"/>
          <p:nvPr userDrawn="1"/>
        </p:nvSpPr>
        <p:spPr>
          <a:xfrm rot="20215874">
            <a:off x="3237387" y="5258002"/>
            <a:ext cx="6915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chemeClr val="accent6">
                    <a:lumMod val="75000"/>
                  </a:schemeClr>
                </a:solidFill>
              </a:rPr>
              <a:t>?</a:t>
            </a:r>
          </a:p>
        </p:txBody>
      </p:sp>
      <p:sp>
        <p:nvSpPr>
          <p:cNvPr id="21" name="TextBox 20">
            <a:hlinkClick r:id="rId5" tooltip="Software University Foundaton"/>
            <a:extLst>
              <a:ext uri="{FF2B5EF4-FFF2-40B4-BE49-F238E27FC236}">
                <a16:creationId xmlns:a16="http://schemas.microsoft.com/office/drawing/2014/main" id="{2CD5EF91-E0BC-462F-B1B8-6B3F8F1038E5}"/>
              </a:ext>
            </a:extLst>
          </p:cNvPr>
          <p:cNvSpPr txBox="1"/>
          <p:nvPr userDrawn="1"/>
        </p:nvSpPr>
        <p:spPr>
          <a:xfrm rot="1264394">
            <a:off x="4972839" y="5461109"/>
            <a:ext cx="6915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chemeClr val="accent6">
                    <a:lumMod val="75000"/>
                  </a:schemeClr>
                </a:solidFill>
              </a:rPr>
              <a:t>?</a:t>
            </a:r>
          </a:p>
        </p:txBody>
      </p:sp>
      <p:sp>
        <p:nvSpPr>
          <p:cNvPr id="22" name="TextBox 21">
            <a:hlinkClick r:id="rId5" tooltip="Software University Foundaton"/>
            <a:extLst>
              <a:ext uri="{FF2B5EF4-FFF2-40B4-BE49-F238E27FC236}">
                <a16:creationId xmlns:a16="http://schemas.microsoft.com/office/drawing/2014/main" id="{6FF45627-4AF4-4071-A0E8-76738F228651}"/>
              </a:ext>
            </a:extLst>
          </p:cNvPr>
          <p:cNvSpPr txBox="1"/>
          <p:nvPr userDrawn="1"/>
        </p:nvSpPr>
        <p:spPr>
          <a:xfrm rot="1264394">
            <a:off x="2288795" y="4785832"/>
            <a:ext cx="6915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chemeClr val="accent6">
                    <a:lumMod val="75000"/>
                  </a:schemeClr>
                </a:solidFill>
              </a:rPr>
              <a:t>?</a:t>
            </a:r>
          </a:p>
        </p:txBody>
      </p:sp>
      <p:sp>
        <p:nvSpPr>
          <p:cNvPr id="23" name="TextBox 22">
            <a:hlinkClick r:id="rId5" tooltip="Software University Foundaton"/>
            <a:extLst>
              <a:ext uri="{FF2B5EF4-FFF2-40B4-BE49-F238E27FC236}">
                <a16:creationId xmlns:a16="http://schemas.microsoft.com/office/drawing/2014/main" id="{BF119269-565D-4BCB-BED2-4133229E3330}"/>
              </a:ext>
            </a:extLst>
          </p:cNvPr>
          <p:cNvSpPr txBox="1"/>
          <p:nvPr userDrawn="1"/>
        </p:nvSpPr>
        <p:spPr>
          <a:xfrm rot="19121928">
            <a:off x="1148777" y="5192103"/>
            <a:ext cx="6915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chemeClr val="accent6">
                    <a:lumMod val="75000"/>
                  </a:schemeClr>
                </a:solidFill>
              </a:rPr>
              <a:t>?</a:t>
            </a:r>
          </a:p>
        </p:txBody>
      </p:sp>
      <p:sp>
        <p:nvSpPr>
          <p:cNvPr id="24" name="TextBox 23">
            <a:hlinkClick r:id="rId5" tooltip="Software University Foundaton"/>
            <a:extLst>
              <a:ext uri="{FF2B5EF4-FFF2-40B4-BE49-F238E27FC236}">
                <a16:creationId xmlns:a16="http://schemas.microsoft.com/office/drawing/2014/main" id="{C9FE10EB-E49B-416A-A18D-617D25B2AADB}"/>
              </a:ext>
            </a:extLst>
          </p:cNvPr>
          <p:cNvSpPr txBox="1"/>
          <p:nvPr userDrawn="1"/>
        </p:nvSpPr>
        <p:spPr>
          <a:xfrm rot="1264394">
            <a:off x="5119223" y="2423357"/>
            <a:ext cx="6915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chemeClr val="accent6">
                    <a:lumMod val="75000"/>
                  </a:schemeClr>
                </a:solidFill>
              </a:rPr>
              <a:t>?</a:t>
            </a:r>
          </a:p>
        </p:txBody>
      </p:sp>
      <p:sp>
        <p:nvSpPr>
          <p:cNvPr id="25" name="TextBox 24">
            <a:hlinkClick r:id="rId5" tooltip="Software University Foundaton"/>
            <a:extLst>
              <a:ext uri="{FF2B5EF4-FFF2-40B4-BE49-F238E27FC236}">
                <a16:creationId xmlns:a16="http://schemas.microsoft.com/office/drawing/2014/main" id="{B9FCDDF2-3137-4E34-B264-5F180611DC0D}"/>
              </a:ext>
            </a:extLst>
          </p:cNvPr>
          <p:cNvSpPr txBox="1"/>
          <p:nvPr userDrawn="1"/>
        </p:nvSpPr>
        <p:spPr>
          <a:xfrm rot="1264394">
            <a:off x="6346551" y="1433277"/>
            <a:ext cx="6915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chemeClr val="accent6">
                    <a:lumMod val="75000"/>
                  </a:schemeClr>
                </a:solidFill>
              </a:rPr>
              <a:t>?</a:t>
            </a:r>
          </a:p>
        </p:txBody>
      </p:sp>
      <p:sp>
        <p:nvSpPr>
          <p:cNvPr id="26" name="TextBox 25">
            <a:hlinkClick r:id="rId5" tooltip="Software University Foundaton"/>
            <a:extLst>
              <a:ext uri="{FF2B5EF4-FFF2-40B4-BE49-F238E27FC236}">
                <a16:creationId xmlns:a16="http://schemas.microsoft.com/office/drawing/2014/main" id="{F4930118-998D-499A-B37E-D5577CC1A7E4}"/>
              </a:ext>
            </a:extLst>
          </p:cNvPr>
          <p:cNvSpPr txBox="1"/>
          <p:nvPr userDrawn="1"/>
        </p:nvSpPr>
        <p:spPr>
          <a:xfrm rot="20252314">
            <a:off x="3655924" y="2558756"/>
            <a:ext cx="6915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chemeClr val="accent6">
                    <a:lumMod val="75000"/>
                  </a:schemeClr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  <a:extLst>
              <a:ext uri="{FF2B5EF4-FFF2-40B4-BE49-F238E27FC236}">
                <a16:creationId xmlns:a16="http://schemas.microsoft.com/office/drawing/2014/main" id="{A0EE0643-28B4-437C-A977-17D2723F8213}"/>
              </a:ext>
            </a:extLst>
          </p:cNvPr>
          <p:cNvSpPr txBox="1"/>
          <p:nvPr userDrawn="1"/>
        </p:nvSpPr>
        <p:spPr>
          <a:xfrm rot="20585427">
            <a:off x="5153803" y="1205250"/>
            <a:ext cx="6915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chemeClr val="accent6">
                    <a:lumMod val="75000"/>
                  </a:schemeClr>
                </a:solidFill>
              </a:rPr>
              <a:t>?</a:t>
            </a:r>
          </a:p>
        </p:txBody>
      </p:sp>
      <p:sp>
        <p:nvSpPr>
          <p:cNvPr id="28" name="TextBox 27">
            <a:hlinkClick r:id="rId5" tooltip="Software University Foundaton"/>
            <a:extLst>
              <a:ext uri="{FF2B5EF4-FFF2-40B4-BE49-F238E27FC236}">
                <a16:creationId xmlns:a16="http://schemas.microsoft.com/office/drawing/2014/main" id="{ADAF237D-C784-4665-8DD2-A2B085FC2CAF}"/>
              </a:ext>
            </a:extLst>
          </p:cNvPr>
          <p:cNvSpPr txBox="1"/>
          <p:nvPr userDrawn="1"/>
        </p:nvSpPr>
        <p:spPr>
          <a:xfrm rot="1264394">
            <a:off x="6087514" y="4865199"/>
            <a:ext cx="6915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chemeClr val="accent6">
                    <a:lumMod val="75000"/>
                  </a:schemeClr>
                </a:solidFill>
              </a:rPr>
              <a:t>?</a:t>
            </a:r>
          </a:p>
        </p:txBody>
      </p:sp>
      <p:sp>
        <p:nvSpPr>
          <p:cNvPr id="29" name="TextBox 28">
            <a:hlinkClick r:id="rId5" tooltip="Software University Foundaton"/>
            <a:extLst>
              <a:ext uri="{FF2B5EF4-FFF2-40B4-BE49-F238E27FC236}">
                <a16:creationId xmlns:a16="http://schemas.microsoft.com/office/drawing/2014/main" id="{012AF389-E695-4054-9706-588DCD4FD543}"/>
              </a:ext>
            </a:extLst>
          </p:cNvPr>
          <p:cNvSpPr txBox="1"/>
          <p:nvPr userDrawn="1"/>
        </p:nvSpPr>
        <p:spPr>
          <a:xfrm rot="2248444">
            <a:off x="2907153" y="1116639"/>
            <a:ext cx="89087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0" b="1" dirty="0">
                <a:solidFill>
                  <a:schemeClr val="accent6">
                    <a:lumMod val="75000"/>
                  </a:schemeClr>
                </a:solidFill>
              </a:rPr>
              <a:t>?</a:t>
            </a:r>
          </a:p>
        </p:txBody>
      </p:sp>
      <p:sp>
        <p:nvSpPr>
          <p:cNvPr id="30" name="TextBox 29">
            <a:hlinkClick r:id="rId5" tooltip="Software University Foundaton"/>
            <a:extLst>
              <a:ext uri="{FF2B5EF4-FFF2-40B4-BE49-F238E27FC236}">
                <a16:creationId xmlns:a16="http://schemas.microsoft.com/office/drawing/2014/main" id="{98678852-FD82-4E90-BE26-4D9E01678873}"/>
              </a:ext>
            </a:extLst>
          </p:cNvPr>
          <p:cNvSpPr txBox="1"/>
          <p:nvPr userDrawn="1"/>
        </p:nvSpPr>
        <p:spPr>
          <a:xfrm rot="20630519">
            <a:off x="2267918" y="5761976"/>
            <a:ext cx="7138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1472775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11/20/2018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73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6.png"/><Relationship Id="rId4" Type="http://schemas.openxmlformats.org/officeDocument/2006/relationships/hyperlink" Target="http://creativecommons.org/licenses/by-nc-sa/4.0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aka.ms/ssms" TargetMode="External"/><Relationship Id="rId4" Type="http://schemas.openxmlformats.org/officeDocument/2006/relationships/hyperlink" Target="http://aka.ms/sqlserver2017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hyperlink" Target="https://softuni.bg/courses/databases-basics-ms-sql-server" TargetMode="External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10" Type="http://schemas.openxmlformats.org/officeDocument/2006/relationships/image" Target="../media/image53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hyperlink" Target="http://www.indeavr.com/" TargetMode="External"/><Relationship Id="rId3" Type="http://schemas.openxmlformats.org/officeDocument/2006/relationships/hyperlink" Target="http://www.infragistics.com/" TargetMode="External"/><Relationship Id="rId7" Type="http://schemas.openxmlformats.org/officeDocument/2006/relationships/hyperlink" Target="https://www.superhosting.bg/" TargetMode="External"/><Relationship Id="rId12" Type="http://schemas.openxmlformats.org/officeDocument/2006/relationships/image" Target="../media/image5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11" Type="http://schemas.openxmlformats.org/officeDocument/2006/relationships/hyperlink" Target="http://xs-software.com/" TargetMode="External"/><Relationship Id="rId5" Type="http://schemas.openxmlformats.org/officeDocument/2006/relationships/hyperlink" Target="http://www.softwaregroup-bg.com/" TargetMode="External"/><Relationship Id="rId10" Type="http://schemas.openxmlformats.org/officeDocument/2006/relationships/image" Target="../media/image57.png"/><Relationship Id="rId4" Type="http://schemas.openxmlformats.org/officeDocument/2006/relationships/image" Target="../media/image54.png"/><Relationship Id="rId9" Type="http://schemas.openxmlformats.org/officeDocument/2006/relationships/hyperlink" Target="https://netpeak.net/" TargetMode="External"/><Relationship Id="rId14" Type="http://schemas.openxmlformats.org/officeDocument/2006/relationships/image" Target="../media/image59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hyperlink" Target="http://www.telenor.bg/" TargetMode="External"/><Relationship Id="rId13" Type="http://schemas.openxmlformats.org/officeDocument/2006/relationships/image" Target="../media/image65.png"/><Relationship Id="rId3" Type="http://schemas.openxmlformats.org/officeDocument/2006/relationships/hyperlink" Target="https://aeternity.com/" TargetMode="External"/><Relationship Id="rId7" Type="http://schemas.openxmlformats.org/officeDocument/2006/relationships/image" Target="../media/image62.jpeg"/><Relationship Id="rId12" Type="http://schemas.openxmlformats.org/officeDocument/2006/relationships/hyperlink" Target="http://smartit.bg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liebherr.com/en/deu/start/start-page.html" TargetMode="External"/><Relationship Id="rId11" Type="http://schemas.openxmlformats.org/officeDocument/2006/relationships/image" Target="../media/image64.png"/><Relationship Id="rId5" Type="http://schemas.openxmlformats.org/officeDocument/2006/relationships/image" Target="../media/image61.png"/><Relationship Id="rId10" Type="http://schemas.openxmlformats.org/officeDocument/2006/relationships/hyperlink" Target="https://www.sbtech.com/" TargetMode="External"/><Relationship Id="rId4" Type="http://schemas.openxmlformats.org/officeDocument/2006/relationships/image" Target="../media/image60.png"/><Relationship Id="rId9" Type="http://schemas.openxmlformats.org/officeDocument/2006/relationships/image" Target="../media/image6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reativecommons.org/licenses/by-nc-sa/3.0/deed.en_US" TargetMode="External"/><Relationship Id="rId5" Type="http://schemas.openxmlformats.org/officeDocument/2006/relationships/hyperlink" Target="http://telerikacademy.com/Courses/Courses/Details/185" TargetMode="External"/><Relationship Id="rId4" Type="http://schemas.openxmlformats.org/officeDocument/2006/relationships/image" Target="../media/image6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hyperlink" Target="http://www.facebook.com/SoftwareUniversity" TargetMode="External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66.png"/><Relationship Id="rId12" Type="http://schemas.openxmlformats.org/officeDocument/2006/relationships/image" Target="../media/image7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69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68.png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6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2741611" y="314301"/>
            <a:ext cx="9007143" cy="2000251"/>
          </a:xfrm>
        </p:spPr>
        <p:txBody>
          <a:bodyPr>
            <a:normAutofit/>
          </a:bodyPr>
          <a:lstStyle/>
          <a:p>
            <a:r>
              <a:rPr lang="en-US" dirty="0"/>
              <a:t>Introduction to Databases</a:t>
            </a:r>
            <a:br>
              <a:rPr lang="bg-BG" dirty="0"/>
            </a:br>
            <a:r>
              <a:rPr lang="en-US" dirty="0"/>
              <a:t>Data Definition and</a:t>
            </a:r>
            <a:r>
              <a:rPr lang="bg-BG" dirty="0"/>
              <a:t> </a:t>
            </a:r>
            <a:r>
              <a:rPr lang="en-US" dirty="0"/>
              <a:t>Data Types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How do RDBMS work?</a:t>
            </a:r>
          </a:p>
          <a:p>
            <a:r>
              <a:rPr lang="en-US"/>
              <a:t>Managing DBs using IDEs</a:t>
            </a:r>
          </a:p>
          <a:p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SoftUni Team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/>
              <a:t>Software University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>
                <a:hlinkClick r:id="rId3"/>
              </a:rPr>
              <a:t>http://softuni.bg</a:t>
            </a:r>
            <a:endParaRPr lang="en-US" dirty="0"/>
          </a:p>
        </p:txBody>
      </p:sp>
      <p:pic>
        <p:nvPicPr>
          <p:cNvPr id="1028" name="Picture 4" title="CC-BY-NC-SA License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5783" y="3219091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sp>
        <p:nvSpPr>
          <p:cNvPr id="15" name="TextBox 14"/>
          <p:cNvSpPr txBox="1"/>
          <p:nvPr/>
        </p:nvSpPr>
        <p:spPr>
          <a:xfrm rot="576164">
            <a:off x="5265971" y="3806198"/>
            <a:ext cx="1196097" cy="7229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Intro to</a:t>
            </a:r>
          </a:p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DB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C0D3D29C-BAF5-4006-8125-0CCBDDF50E6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430" y="2496257"/>
            <a:ext cx="2212117" cy="55174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9EDAB68-3787-4615-BBA2-C1A8F5FC8D56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50162" y="4191000"/>
            <a:ext cx="2253081" cy="2438400"/>
          </a:xfrm>
          <a:prstGeom prst="rect">
            <a:avLst/>
          </a:prstGeom>
        </p:spPr>
      </p:pic>
      <p:pic>
        <p:nvPicPr>
          <p:cNvPr id="31" name="Picture Placeholder 2">
            <a:extLst>
              <a:ext uri="{FF2B5EF4-FFF2-40B4-BE49-F238E27FC236}">
                <a16:creationId xmlns:a16="http://schemas.microsoft.com/office/drawing/2014/main" id="{34E7CF7A-4398-473E-B7A6-3E7FA05A8A69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0417" t="-1115" r="-4533" b="1115"/>
          <a:stretch/>
        </p:blipFill>
        <p:spPr>
          <a:xfrm>
            <a:off x="7959093" y="4130646"/>
            <a:ext cx="3531231" cy="2278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774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2" name="Content Placeholder 3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SQL Server uses the Client-Server Model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 Engine Flow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465945" y="2349179"/>
            <a:ext cx="2646334" cy="3288702"/>
            <a:chOff x="628678" y="2121498"/>
            <a:chExt cx="2646334" cy="3288702"/>
          </a:xfrm>
        </p:grpSpPr>
        <p:sp>
          <p:nvSpPr>
            <p:cNvPr id="25" name="Rectangle: Rounded Corners 24"/>
            <p:cNvSpPr/>
            <p:nvPr/>
          </p:nvSpPr>
          <p:spPr>
            <a:xfrm>
              <a:off x="628678" y="2121498"/>
              <a:ext cx="2646334" cy="3288702"/>
            </a:xfrm>
            <a:prstGeom prst="roundRect">
              <a:avLst>
                <a:gd name="adj" fmla="val 5385"/>
              </a:avLst>
            </a:prstGeom>
            <a:noFill/>
            <a:ln w="57150">
              <a:solidFill>
                <a:srgbClr val="F3CD6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2800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Clients</a:t>
              </a:r>
            </a:p>
          </p:txBody>
        </p:sp>
        <p:grpSp>
          <p:nvGrpSpPr>
            <p:cNvPr id="13" name="Group 12"/>
            <p:cNvGrpSpPr/>
            <p:nvPr/>
          </p:nvGrpSpPr>
          <p:grpSpPr>
            <a:xfrm>
              <a:off x="684212" y="2622407"/>
              <a:ext cx="2359561" cy="2424652"/>
              <a:chOff x="608012" y="2419350"/>
              <a:chExt cx="2762250" cy="2838450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2" cstate="print">
                <a:duotone>
                  <a:prstClr val="black"/>
                  <a:schemeClr val="accent1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51062" y="4038600"/>
                <a:ext cx="1219200" cy="1219200"/>
              </a:xfrm>
              <a:prstGeom prst="rect">
                <a:avLst/>
              </a:prstGeom>
            </p:spPr>
          </p:pic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3">
                <a:duotone>
                  <a:prstClr val="black"/>
                  <a:schemeClr val="accent1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8012" y="4087010"/>
                <a:ext cx="1066800" cy="1066800"/>
              </a:xfrm>
              <a:prstGeom prst="rect">
                <a:avLst/>
              </a:prstGeom>
            </p:spPr>
          </p:pic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4">
                <a:duotone>
                  <a:prstClr val="black"/>
                  <a:schemeClr val="accent1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79512" y="2419350"/>
                <a:ext cx="1619250" cy="1619250"/>
              </a:xfrm>
              <a:prstGeom prst="rect">
                <a:avLst/>
              </a:prstGeom>
            </p:spPr>
          </p:pic>
        </p:grpSp>
      </p:grpSp>
      <p:sp>
        <p:nvSpPr>
          <p:cNvPr id="10" name="Arrow: Right 9"/>
          <p:cNvSpPr/>
          <p:nvPr/>
        </p:nvSpPr>
        <p:spPr>
          <a:xfrm>
            <a:off x="3289838" y="2970881"/>
            <a:ext cx="1295400" cy="609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1" name="TextBox 10"/>
          <p:cNvSpPr txBox="1"/>
          <p:nvPr/>
        </p:nvSpPr>
        <p:spPr>
          <a:xfrm>
            <a:off x="3289838" y="2349179"/>
            <a:ext cx="1295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Query</a:t>
            </a:r>
          </a:p>
        </p:txBody>
      </p:sp>
      <p:sp>
        <p:nvSpPr>
          <p:cNvPr id="17" name="Arrow: Right 16"/>
          <p:cNvSpPr/>
          <p:nvPr/>
        </p:nvSpPr>
        <p:spPr>
          <a:xfrm>
            <a:off x="7623146" y="2970881"/>
            <a:ext cx="1295400" cy="609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8" name="TextBox 17"/>
          <p:cNvSpPr txBox="1"/>
          <p:nvPr/>
        </p:nvSpPr>
        <p:spPr>
          <a:xfrm>
            <a:off x="7623146" y="2349179"/>
            <a:ext cx="1295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Access</a:t>
            </a:r>
          </a:p>
        </p:txBody>
      </p:sp>
      <p:sp>
        <p:nvSpPr>
          <p:cNvPr id="21" name="Arrow: Right 20"/>
          <p:cNvSpPr/>
          <p:nvPr/>
        </p:nvSpPr>
        <p:spPr>
          <a:xfrm flipH="1">
            <a:off x="7623146" y="4665140"/>
            <a:ext cx="1295400" cy="609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2" name="Arrow: Right 21"/>
          <p:cNvSpPr/>
          <p:nvPr/>
        </p:nvSpPr>
        <p:spPr>
          <a:xfrm flipH="1">
            <a:off x="3285345" y="4665140"/>
            <a:ext cx="1295400" cy="609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3" name="TextBox 22"/>
          <p:cNvSpPr txBox="1"/>
          <p:nvPr/>
        </p:nvSpPr>
        <p:spPr>
          <a:xfrm>
            <a:off x="7623146" y="5282625"/>
            <a:ext cx="1295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Data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285345" y="5282625"/>
            <a:ext cx="1295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Data</a:t>
            </a:r>
          </a:p>
        </p:txBody>
      </p:sp>
      <p:grpSp>
        <p:nvGrpSpPr>
          <p:cNvPr id="29" name="Group 28"/>
          <p:cNvGrpSpPr/>
          <p:nvPr/>
        </p:nvGrpSpPr>
        <p:grpSpPr>
          <a:xfrm>
            <a:off x="4771245" y="2349179"/>
            <a:ext cx="2646334" cy="3288702"/>
            <a:chOff x="5071343" y="2121498"/>
            <a:chExt cx="2646334" cy="3288702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5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35485" y="2787349"/>
              <a:ext cx="2318051" cy="2318051"/>
            </a:xfrm>
            <a:prstGeom prst="rect">
              <a:avLst/>
            </a:prstGeom>
          </p:spPr>
        </p:pic>
        <p:sp>
          <p:nvSpPr>
            <p:cNvPr id="26" name="Rectangle: Rounded Corners 25"/>
            <p:cNvSpPr/>
            <p:nvPr/>
          </p:nvSpPr>
          <p:spPr>
            <a:xfrm>
              <a:off x="5071343" y="2121498"/>
              <a:ext cx="2646334" cy="3288702"/>
            </a:xfrm>
            <a:prstGeom prst="roundRect">
              <a:avLst>
                <a:gd name="adj" fmla="val 5385"/>
              </a:avLst>
            </a:prstGeom>
            <a:noFill/>
            <a:ln w="57150">
              <a:solidFill>
                <a:srgbClr val="F3CD6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2800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Engine</a:t>
              </a: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9076545" y="2349179"/>
            <a:ext cx="2646334" cy="3288702"/>
            <a:chOff x="9288227" y="2121498"/>
            <a:chExt cx="2646334" cy="3288702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6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45248" y="2963782"/>
              <a:ext cx="1741902" cy="1741902"/>
            </a:xfrm>
            <a:prstGeom prst="rect">
              <a:avLst/>
            </a:prstGeom>
            <a:noFill/>
          </p:spPr>
        </p:pic>
        <p:sp>
          <p:nvSpPr>
            <p:cNvPr id="27" name="Rectangle: Rounded Corners 26"/>
            <p:cNvSpPr/>
            <p:nvPr/>
          </p:nvSpPr>
          <p:spPr>
            <a:xfrm>
              <a:off x="9288227" y="2121498"/>
              <a:ext cx="2646334" cy="3288702"/>
            </a:xfrm>
            <a:prstGeom prst="roundRect">
              <a:avLst>
                <a:gd name="adj" fmla="val 5385"/>
              </a:avLst>
            </a:prstGeom>
            <a:noFill/>
            <a:ln w="57150">
              <a:solidFill>
                <a:srgbClr val="F3CD6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2800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Database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00830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  <p:bldP spid="17" grpId="0" animBg="1"/>
      <p:bldP spid="18" grpId="0"/>
      <p:bldP spid="21" grpId="0" animBg="1"/>
      <p:bldP spid="22" grpId="0" animBg="1"/>
      <p:bldP spid="23" grpId="0"/>
      <p:bldP spid="2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Download </a:t>
            </a:r>
            <a:r>
              <a:rPr lang="en-US" dirty="0">
                <a:solidFill>
                  <a:schemeClr val="accent1"/>
                </a:solidFill>
              </a:rPr>
              <a:t>SQL Server Express </a:t>
            </a:r>
            <a:r>
              <a:rPr lang="en-US" dirty="0"/>
              <a:t>Edition from Microsoft</a:t>
            </a:r>
          </a:p>
          <a:p>
            <a:endParaRPr lang="en-US" sz="3600" dirty="0"/>
          </a:p>
          <a:p>
            <a:r>
              <a:rPr lang="en-US" sz="3600" dirty="0"/>
              <a:t>Download SQL Server </a:t>
            </a:r>
            <a:r>
              <a:rPr lang="en-US" sz="3600" dirty="0">
                <a:solidFill>
                  <a:schemeClr val="accent1"/>
                </a:solidFill>
              </a:rPr>
              <a:t>Management Studio separately</a:t>
            </a:r>
          </a:p>
          <a:p>
            <a:endParaRPr lang="en-US" sz="3600" dirty="0">
              <a:solidFill>
                <a:schemeClr val="accent1"/>
              </a:solidFill>
            </a:endParaRPr>
          </a:p>
          <a:p>
            <a:endParaRPr lang="en-US" sz="3600" dirty="0">
              <a:solidFill>
                <a:schemeClr val="accent1"/>
              </a:solidFill>
            </a:endParaRPr>
          </a:p>
          <a:p>
            <a:endParaRPr lang="en-US" sz="3600" dirty="0">
              <a:solidFill>
                <a:schemeClr val="accent1"/>
              </a:solidFill>
            </a:endParaRPr>
          </a:p>
        </p:txBody>
      </p:sp>
      <p:sp>
        <p:nvSpPr>
          <p:cNvPr id="4659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Download Clients &amp; Servers</a:t>
            </a:r>
            <a:endParaRPr lang="bg-BG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2584" y="4495800"/>
            <a:ext cx="4350417" cy="166387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5824" y="4583200"/>
            <a:ext cx="1660652" cy="1660652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1522413" y="1905000"/>
            <a:ext cx="9144000" cy="52399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  <a:hlinkClick r:id="rId4"/>
              </a:rPr>
              <a:t>http://aka.ms/sqlserver2017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7CE8279-8978-43DA-A6D8-EB1EE60D5B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2413" y="3238190"/>
            <a:ext cx="9144000" cy="54476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0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  <a:hlinkClick r:id="rId5"/>
              </a:rPr>
              <a:t>http://aka.ms/ssms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4744349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Logical Storage</a:t>
            </a:r>
          </a:p>
          <a:p>
            <a:pPr lvl="1"/>
            <a:r>
              <a:rPr lang="en-US" dirty="0"/>
              <a:t>Instance</a:t>
            </a:r>
          </a:p>
          <a:p>
            <a:pPr lvl="1"/>
            <a:r>
              <a:rPr lang="en-US" dirty="0"/>
              <a:t>Database</a:t>
            </a:r>
          </a:p>
          <a:p>
            <a:pPr lvl="1"/>
            <a:r>
              <a:rPr lang="en-US" dirty="0"/>
              <a:t>Schema</a:t>
            </a:r>
          </a:p>
          <a:p>
            <a:pPr lvl="1"/>
            <a:r>
              <a:rPr lang="en-US" dirty="0"/>
              <a:t>Table</a:t>
            </a:r>
          </a:p>
          <a:p>
            <a:r>
              <a:rPr lang="en-US" dirty="0"/>
              <a:t>Physical Storage</a:t>
            </a:r>
          </a:p>
          <a:p>
            <a:pPr lvl="1"/>
            <a:r>
              <a:rPr lang="en-US" dirty="0"/>
              <a:t>Data Files and Log files</a:t>
            </a:r>
          </a:p>
          <a:p>
            <a:pPr lvl="1"/>
            <a:r>
              <a:rPr lang="en-US" dirty="0"/>
              <a:t>Data Pages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Server Architecture</a:t>
            </a:r>
          </a:p>
        </p:txBody>
      </p:sp>
      <p:sp>
        <p:nvSpPr>
          <p:cNvPr id="6" name="Rectangle: Rounded Corners 5"/>
          <p:cNvSpPr/>
          <p:nvPr/>
        </p:nvSpPr>
        <p:spPr>
          <a:xfrm>
            <a:off x="5103812" y="1295400"/>
            <a:ext cx="6400800" cy="2971800"/>
          </a:xfrm>
          <a:prstGeom prst="roundRect">
            <a:avLst>
              <a:gd name="adj" fmla="val 5385"/>
            </a:avLst>
          </a:prstGeom>
          <a:noFill/>
          <a:ln w="57150">
            <a:solidFill>
              <a:srgbClr val="F3CD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8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Instance</a:t>
            </a:r>
          </a:p>
        </p:txBody>
      </p:sp>
      <p:sp>
        <p:nvSpPr>
          <p:cNvPr id="9" name="Rectangle: Rounded Corners 13"/>
          <p:cNvSpPr/>
          <p:nvPr/>
        </p:nvSpPr>
        <p:spPr>
          <a:xfrm>
            <a:off x="5250180" y="1905000"/>
            <a:ext cx="3817620" cy="2202543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Database</a:t>
            </a:r>
          </a:p>
        </p:txBody>
      </p:sp>
      <p:sp>
        <p:nvSpPr>
          <p:cNvPr id="11" name="Rectangle: Rounded Corners 13"/>
          <p:cNvSpPr/>
          <p:nvPr/>
        </p:nvSpPr>
        <p:spPr>
          <a:xfrm>
            <a:off x="5318548" y="2400300"/>
            <a:ext cx="3642572" cy="982980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Schema</a:t>
            </a:r>
          </a:p>
        </p:txBody>
      </p:sp>
      <p:sp>
        <p:nvSpPr>
          <p:cNvPr id="12" name="Rectangle: Rounded Corners 13"/>
          <p:cNvSpPr/>
          <p:nvPr/>
        </p:nvSpPr>
        <p:spPr>
          <a:xfrm>
            <a:off x="5408612" y="2819028"/>
            <a:ext cx="1094528" cy="475059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Table</a:t>
            </a:r>
          </a:p>
        </p:txBody>
      </p:sp>
      <p:sp>
        <p:nvSpPr>
          <p:cNvPr id="13" name="Rectangle: Rounded Corners 13"/>
          <p:cNvSpPr/>
          <p:nvPr/>
        </p:nvSpPr>
        <p:spPr>
          <a:xfrm>
            <a:off x="6586748" y="2819028"/>
            <a:ext cx="1094528" cy="475059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Table</a:t>
            </a:r>
          </a:p>
        </p:txBody>
      </p:sp>
      <p:sp>
        <p:nvSpPr>
          <p:cNvPr id="14" name="Rectangle: Rounded Corners 13"/>
          <p:cNvSpPr/>
          <p:nvPr/>
        </p:nvSpPr>
        <p:spPr>
          <a:xfrm>
            <a:off x="7764884" y="2819028"/>
            <a:ext cx="1094528" cy="475059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Table</a:t>
            </a:r>
          </a:p>
        </p:txBody>
      </p:sp>
      <p:sp>
        <p:nvSpPr>
          <p:cNvPr id="18" name="Rectangle: Rounded Corners 13"/>
          <p:cNvSpPr/>
          <p:nvPr/>
        </p:nvSpPr>
        <p:spPr>
          <a:xfrm>
            <a:off x="5318548" y="3444240"/>
            <a:ext cx="3642572" cy="548640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Schema</a:t>
            </a:r>
          </a:p>
        </p:txBody>
      </p:sp>
      <p:sp>
        <p:nvSpPr>
          <p:cNvPr id="23" name="Rectangle: Rounded Corners 13"/>
          <p:cNvSpPr/>
          <p:nvPr/>
        </p:nvSpPr>
        <p:spPr>
          <a:xfrm>
            <a:off x="9195408" y="1905000"/>
            <a:ext cx="2185355" cy="1012371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Database</a:t>
            </a:r>
          </a:p>
        </p:txBody>
      </p:sp>
      <p:sp>
        <p:nvSpPr>
          <p:cNvPr id="40" name="Rectangle: Rounded Corners 13"/>
          <p:cNvSpPr/>
          <p:nvPr/>
        </p:nvSpPr>
        <p:spPr>
          <a:xfrm>
            <a:off x="9195408" y="3095172"/>
            <a:ext cx="2185355" cy="1012371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Database</a:t>
            </a:r>
          </a:p>
        </p:txBody>
      </p:sp>
      <p:grpSp>
        <p:nvGrpSpPr>
          <p:cNvPr id="80" name="Group 79"/>
          <p:cNvGrpSpPr/>
          <p:nvPr/>
        </p:nvGrpSpPr>
        <p:grpSpPr>
          <a:xfrm>
            <a:off x="5103812" y="4876800"/>
            <a:ext cx="6400800" cy="1423202"/>
            <a:chOff x="5103812" y="4876800"/>
            <a:chExt cx="6400800" cy="1423202"/>
          </a:xfrm>
        </p:grpSpPr>
        <p:pic>
          <p:nvPicPr>
            <p:cNvPr id="50" name="Picture 49"/>
            <p:cNvPicPr>
              <a:picLocks noChangeAspect="1"/>
            </p:cNvPicPr>
            <p:nvPr/>
          </p:nvPicPr>
          <p:blipFill>
            <a:blip r:embed="rId2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83802" y="5155321"/>
              <a:ext cx="863766" cy="863766"/>
            </a:xfrm>
            <a:prstGeom prst="rect">
              <a:avLst/>
            </a:prstGeom>
            <a:noFill/>
          </p:spPr>
        </p:pic>
        <p:sp>
          <p:nvSpPr>
            <p:cNvPr id="51" name="Rectangle: Rounded Corners 50"/>
            <p:cNvSpPr/>
            <p:nvPr/>
          </p:nvSpPr>
          <p:spPr>
            <a:xfrm>
              <a:off x="5103812" y="4876800"/>
              <a:ext cx="6400800" cy="1423202"/>
            </a:xfrm>
            <a:prstGeom prst="roundRect">
              <a:avLst>
                <a:gd name="adj" fmla="val 5385"/>
              </a:avLst>
            </a:prstGeom>
            <a:noFill/>
            <a:ln w="57150">
              <a:solidFill>
                <a:srgbClr val="F3CD6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sz="28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endParaRPr>
            </a:p>
          </p:txBody>
        </p:sp>
      </p:grpSp>
      <p:sp>
        <p:nvSpPr>
          <p:cNvPr id="52" name="Rectangle: Rounded Corners 51"/>
          <p:cNvSpPr/>
          <p:nvPr/>
        </p:nvSpPr>
        <p:spPr>
          <a:xfrm>
            <a:off x="6527558" y="4978962"/>
            <a:ext cx="2331854" cy="1191407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algn="ctr"/>
            <a:r>
              <a:rPr lang="en-US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Data</a:t>
            </a:r>
          </a:p>
        </p:txBody>
      </p:sp>
      <p:sp>
        <p:nvSpPr>
          <p:cNvPr id="53" name="Arrow: Right 52"/>
          <p:cNvSpPr/>
          <p:nvPr/>
        </p:nvSpPr>
        <p:spPr>
          <a:xfrm rot="5400000">
            <a:off x="8101301" y="4280339"/>
            <a:ext cx="421691" cy="5833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55" name="Rectangle: Rounded Corners 54"/>
          <p:cNvSpPr/>
          <p:nvPr/>
        </p:nvSpPr>
        <p:spPr>
          <a:xfrm>
            <a:off x="9047321" y="4978962"/>
            <a:ext cx="2331854" cy="1191407"/>
          </a:xfrm>
          <a:prstGeom prst="roundRect">
            <a:avLst>
              <a:gd name="adj" fmla="val 5319"/>
            </a:avLst>
          </a:prstGeom>
          <a:solidFill>
            <a:schemeClr val="accent2">
              <a:alpha val="25098"/>
            </a:schemeClr>
          </a:solidFill>
          <a:ln w="38100">
            <a:solidFill>
              <a:schemeClr val="accent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algn="ctr"/>
            <a:r>
              <a:rPr lang="en-US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Logs</a:t>
            </a:r>
          </a:p>
        </p:txBody>
      </p:sp>
      <p:grpSp>
        <p:nvGrpSpPr>
          <p:cNvPr id="44" name="Group 43"/>
          <p:cNvGrpSpPr/>
          <p:nvPr/>
        </p:nvGrpSpPr>
        <p:grpSpPr>
          <a:xfrm>
            <a:off x="9085262" y="5499904"/>
            <a:ext cx="609600" cy="533400"/>
            <a:chOff x="3998912" y="2209800"/>
            <a:chExt cx="609600" cy="533400"/>
          </a:xfrm>
        </p:grpSpPr>
        <p:sp>
          <p:nvSpPr>
            <p:cNvPr id="45" name="Rectangle: Folded Corner 44"/>
            <p:cNvSpPr/>
            <p:nvPr/>
          </p:nvSpPr>
          <p:spPr>
            <a:xfrm rot="10800000">
              <a:off x="4113212" y="2209800"/>
              <a:ext cx="381000" cy="533400"/>
            </a:xfrm>
            <a:prstGeom prst="foldedCorner">
              <a:avLst>
                <a:gd name="adj" fmla="val 44167"/>
              </a:avLst>
            </a:prstGeom>
            <a:solidFill>
              <a:srgbClr val="00B050">
                <a:alpha val="25098"/>
              </a:srgbClr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3998912" y="2362200"/>
              <a:ext cx="60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b="1" dirty="0">
                  <a:latin typeface="Consolas" panose="020B0609020204030204" pitchFamily="49" charset="0"/>
                </a:rPr>
                <a:t>☰</a:t>
              </a:r>
              <a:endParaRPr lang="en-US" sz="900" b="1" dirty="0">
                <a:latin typeface="Consolas" panose="020B0609020204030204" pitchFamily="49" charset="0"/>
              </a:endParaRPr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9628847" y="5499904"/>
            <a:ext cx="609600" cy="533400"/>
            <a:chOff x="3998912" y="2209800"/>
            <a:chExt cx="609600" cy="533400"/>
          </a:xfrm>
        </p:grpSpPr>
        <p:sp>
          <p:nvSpPr>
            <p:cNvPr id="57" name="Rectangle: Folded Corner 56"/>
            <p:cNvSpPr/>
            <p:nvPr/>
          </p:nvSpPr>
          <p:spPr>
            <a:xfrm rot="10800000">
              <a:off x="4113212" y="2209800"/>
              <a:ext cx="381000" cy="533400"/>
            </a:xfrm>
            <a:prstGeom prst="foldedCorner">
              <a:avLst>
                <a:gd name="adj" fmla="val 44167"/>
              </a:avLst>
            </a:prstGeom>
            <a:solidFill>
              <a:srgbClr val="00B050">
                <a:alpha val="25098"/>
              </a:srgbClr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3998912" y="2362200"/>
              <a:ext cx="60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b="1" dirty="0">
                  <a:latin typeface="Consolas" panose="020B0609020204030204" pitchFamily="49" charset="0"/>
                </a:rPr>
                <a:t>☰</a:t>
              </a:r>
              <a:endParaRPr lang="en-US" sz="900" b="1" dirty="0">
                <a:latin typeface="Consolas" panose="020B0609020204030204" pitchFamily="49" charset="0"/>
              </a:endParaRPr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10172432" y="5499904"/>
            <a:ext cx="609600" cy="533400"/>
            <a:chOff x="3998912" y="2209800"/>
            <a:chExt cx="609600" cy="533400"/>
          </a:xfrm>
        </p:grpSpPr>
        <p:sp>
          <p:nvSpPr>
            <p:cNvPr id="60" name="Rectangle: Folded Corner 59"/>
            <p:cNvSpPr/>
            <p:nvPr/>
          </p:nvSpPr>
          <p:spPr>
            <a:xfrm rot="10800000">
              <a:off x="4113212" y="2209800"/>
              <a:ext cx="381000" cy="533400"/>
            </a:xfrm>
            <a:prstGeom prst="foldedCorner">
              <a:avLst>
                <a:gd name="adj" fmla="val 44167"/>
              </a:avLst>
            </a:prstGeom>
            <a:solidFill>
              <a:srgbClr val="00B050">
                <a:alpha val="25098"/>
              </a:srgbClr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3998912" y="2362200"/>
              <a:ext cx="60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b="1" dirty="0">
                  <a:latin typeface="Consolas" panose="020B0609020204030204" pitchFamily="49" charset="0"/>
                </a:rPr>
                <a:t>☰</a:t>
              </a:r>
              <a:endParaRPr lang="en-US" sz="900" b="1" dirty="0">
                <a:latin typeface="Consolas" panose="020B0609020204030204" pitchFamily="49" charset="0"/>
              </a:endParaRPr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10716017" y="5499904"/>
            <a:ext cx="609600" cy="533400"/>
            <a:chOff x="3998912" y="2209800"/>
            <a:chExt cx="609600" cy="533400"/>
          </a:xfrm>
        </p:grpSpPr>
        <p:sp>
          <p:nvSpPr>
            <p:cNvPr id="63" name="Rectangle: Folded Corner 62"/>
            <p:cNvSpPr/>
            <p:nvPr/>
          </p:nvSpPr>
          <p:spPr>
            <a:xfrm rot="10800000">
              <a:off x="4113212" y="2209800"/>
              <a:ext cx="381000" cy="533400"/>
            </a:xfrm>
            <a:prstGeom prst="foldedCorner">
              <a:avLst>
                <a:gd name="adj" fmla="val 44167"/>
              </a:avLst>
            </a:prstGeom>
            <a:solidFill>
              <a:srgbClr val="00B050">
                <a:alpha val="25098"/>
              </a:srgbClr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3998912" y="2362200"/>
              <a:ext cx="60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b="1" dirty="0">
                  <a:latin typeface="Consolas" panose="020B0609020204030204" pitchFamily="49" charset="0"/>
                </a:rPr>
                <a:t>☰</a:t>
              </a:r>
              <a:endParaRPr lang="en-US" sz="900" b="1" dirty="0">
                <a:latin typeface="Consolas" panose="020B0609020204030204" pitchFamily="49" charset="0"/>
              </a:endParaRPr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6551136" y="5499904"/>
            <a:ext cx="609600" cy="533400"/>
            <a:chOff x="3998912" y="2209800"/>
            <a:chExt cx="609600" cy="533400"/>
          </a:xfrm>
        </p:grpSpPr>
        <p:sp>
          <p:nvSpPr>
            <p:cNvPr id="77" name="Rectangle: Folded Corner 76"/>
            <p:cNvSpPr/>
            <p:nvPr/>
          </p:nvSpPr>
          <p:spPr>
            <a:xfrm rot="10800000">
              <a:off x="4113212" y="2209800"/>
              <a:ext cx="381000" cy="533400"/>
            </a:xfrm>
            <a:prstGeom prst="foldedCorner">
              <a:avLst>
                <a:gd name="adj" fmla="val 44167"/>
              </a:avLst>
            </a:prstGeom>
            <a:solidFill>
              <a:schemeClr val="accent1">
                <a:alpha val="25098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3998912" y="2362200"/>
              <a:ext cx="60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b="1" dirty="0">
                  <a:latin typeface="Consolas" panose="020B0609020204030204" pitchFamily="49" charset="0"/>
                </a:rPr>
                <a:t>☰</a:t>
              </a:r>
              <a:endParaRPr lang="en-US" sz="900" b="1" dirty="0">
                <a:latin typeface="Consolas" panose="020B0609020204030204" pitchFamily="49" charset="0"/>
              </a:endParaRPr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7094721" y="5499904"/>
            <a:ext cx="609600" cy="533400"/>
            <a:chOff x="3998912" y="2209800"/>
            <a:chExt cx="609600" cy="533400"/>
          </a:xfrm>
        </p:grpSpPr>
        <p:sp>
          <p:nvSpPr>
            <p:cNvPr id="75" name="Rectangle: Folded Corner 74"/>
            <p:cNvSpPr/>
            <p:nvPr/>
          </p:nvSpPr>
          <p:spPr>
            <a:xfrm rot="10800000">
              <a:off x="4113212" y="2209800"/>
              <a:ext cx="381000" cy="533400"/>
            </a:xfrm>
            <a:prstGeom prst="foldedCorner">
              <a:avLst>
                <a:gd name="adj" fmla="val 44167"/>
              </a:avLst>
            </a:prstGeom>
            <a:solidFill>
              <a:schemeClr val="accent1">
                <a:alpha val="25098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3998912" y="2362200"/>
              <a:ext cx="60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b="1" dirty="0">
                  <a:latin typeface="Consolas" panose="020B0609020204030204" pitchFamily="49" charset="0"/>
                </a:rPr>
                <a:t>☰</a:t>
              </a:r>
              <a:endParaRPr lang="en-US" sz="900" b="1" dirty="0">
                <a:latin typeface="Consolas" panose="020B0609020204030204" pitchFamily="49" charset="0"/>
              </a:endParaRPr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7638306" y="5499904"/>
            <a:ext cx="609600" cy="533400"/>
            <a:chOff x="3998912" y="2209800"/>
            <a:chExt cx="609600" cy="533400"/>
          </a:xfrm>
        </p:grpSpPr>
        <p:sp>
          <p:nvSpPr>
            <p:cNvPr id="73" name="Rectangle: Folded Corner 72"/>
            <p:cNvSpPr/>
            <p:nvPr/>
          </p:nvSpPr>
          <p:spPr>
            <a:xfrm rot="10800000">
              <a:off x="4113212" y="2209800"/>
              <a:ext cx="381000" cy="533400"/>
            </a:xfrm>
            <a:prstGeom prst="foldedCorner">
              <a:avLst>
                <a:gd name="adj" fmla="val 44167"/>
              </a:avLst>
            </a:prstGeom>
            <a:solidFill>
              <a:schemeClr val="accent1">
                <a:alpha val="25098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3998912" y="2362200"/>
              <a:ext cx="60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b="1" dirty="0">
                  <a:latin typeface="Consolas" panose="020B0609020204030204" pitchFamily="49" charset="0"/>
                </a:rPr>
                <a:t>☰</a:t>
              </a:r>
              <a:endParaRPr lang="en-US" sz="900" b="1" dirty="0">
                <a:latin typeface="Consolas" panose="020B0609020204030204" pitchFamily="49" charset="0"/>
              </a:endParaRPr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8181891" y="5499904"/>
            <a:ext cx="609600" cy="533400"/>
            <a:chOff x="3998912" y="2209800"/>
            <a:chExt cx="609600" cy="533400"/>
          </a:xfrm>
        </p:grpSpPr>
        <p:sp>
          <p:nvSpPr>
            <p:cNvPr id="71" name="Rectangle: Folded Corner 70"/>
            <p:cNvSpPr/>
            <p:nvPr/>
          </p:nvSpPr>
          <p:spPr>
            <a:xfrm rot="10800000">
              <a:off x="4113212" y="2209800"/>
              <a:ext cx="381000" cy="533400"/>
            </a:xfrm>
            <a:prstGeom prst="foldedCorner">
              <a:avLst>
                <a:gd name="adj" fmla="val 44167"/>
              </a:avLst>
            </a:prstGeom>
            <a:solidFill>
              <a:schemeClr val="accent1">
                <a:alpha val="25098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3998912" y="2362200"/>
              <a:ext cx="60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b="1" dirty="0">
                  <a:latin typeface="Consolas" panose="020B0609020204030204" pitchFamily="49" charset="0"/>
                </a:rPr>
                <a:t>☰</a:t>
              </a:r>
              <a:endParaRPr lang="en-US" sz="900" b="1" dirty="0"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00296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1" grpId="0" animBg="1"/>
      <p:bldP spid="12" grpId="0" animBg="1"/>
      <p:bldP spid="13" grpId="0" animBg="1"/>
      <p:bldP spid="14" grpId="0" animBg="1"/>
      <p:bldP spid="18" grpId="0" animBg="1"/>
      <p:bldP spid="23" grpId="0" animBg="1"/>
      <p:bldP spid="40" grpId="0" animBg="1"/>
      <p:bldP spid="52" grpId="0" animBg="1"/>
      <p:bldP spid="53" grpId="0" animBg="1"/>
      <p:bldP spid="5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table is the main </a:t>
            </a:r>
            <a:r>
              <a:rPr lang="en-US" dirty="0">
                <a:solidFill>
                  <a:schemeClr val="accent1"/>
                </a:solidFill>
              </a:rPr>
              <a:t>building block </a:t>
            </a:r>
            <a:r>
              <a:rPr lang="en-US" dirty="0"/>
              <a:t>of any database</a:t>
            </a:r>
          </a:p>
          <a:p>
            <a:pPr>
              <a:spcBef>
                <a:spcPts val="27600"/>
              </a:spcBef>
            </a:pPr>
            <a:r>
              <a:rPr lang="en-US" dirty="0"/>
              <a:t>Each </a:t>
            </a:r>
            <a:r>
              <a:rPr lang="en-US" dirty="0">
                <a:solidFill>
                  <a:schemeClr val="accent1"/>
                </a:solidFill>
              </a:rPr>
              <a:t>row</a:t>
            </a:r>
            <a:r>
              <a:rPr lang="en-US" dirty="0"/>
              <a:t> is called a </a:t>
            </a:r>
            <a:r>
              <a:rPr lang="en-US" dirty="0">
                <a:solidFill>
                  <a:schemeClr val="accent1"/>
                </a:solidFill>
              </a:rPr>
              <a:t>record </a:t>
            </a:r>
            <a:r>
              <a:rPr lang="en-US" dirty="0"/>
              <a:t>or</a:t>
            </a:r>
            <a:r>
              <a:rPr lang="en-US" dirty="0">
                <a:solidFill>
                  <a:schemeClr val="accent1"/>
                </a:solidFill>
              </a:rPr>
              <a:t> entity</a:t>
            </a:r>
          </a:p>
          <a:p>
            <a:r>
              <a:rPr lang="en-US" dirty="0"/>
              <a:t>Columns (</a:t>
            </a:r>
            <a:r>
              <a:rPr lang="en-US" dirty="0">
                <a:solidFill>
                  <a:schemeClr val="accent1"/>
                </a:solidFill>
              </a:rPr>
              <a:t>fields</a:t>
            </a:r>
            <a:r>
              <a:rPr lang="en-US" dirty="0"/>
              <a:t>) define the </a:t>
            </a:r>
            <a:r>
              <a:rPr lang="en-US" dirty="0">
                <a:solidFill>
                  <a:schemeClr val="accent1"/>
                </a:solidFill>
              </a:rPr>
              <a:t>type</a:t>
            </a:r>
            <a:r>
              <a:rPr lang="en-US" dirty="0"/>
              <a:t> of data they contain</a:t>
            </a:r>
          </a:p>
        </p:txBody>
      </p:sp>
      <p:sp>
        <p:nvSpPr>
          <p:cNvPr id="4659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 Table Elements</a:t>
            </a:r>
            <a:endParaRPr lang="bg-BG" dirty="0"/>
          </a:p>
        </p:txBody>
      </p:sp>
      <p:graphicFrame>
        <p:nvGraphicFramePr>
          <p:cNvPr id="15" name="Group 4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38501025"/>
              </p:ext>
            </p:extLst>
          </p:nvPr>
        </p:nvGraphicFramePr>
        <p:xfrm>
          <a:off x="1632457" y="2471599"/>
          <a:ext cx="8923911" cy="2415745"/>
        </p:xfrm>
        <a:graphic>
          <a:graphicData uri="http://schemas.openxmlformats.org/drawingml/2006/table">
            <a:tbl>
              <a:tblPr/>
              <a:tblGrid>
                <a:gridCol w="21421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9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14600">
                  <a:extLst>
                    <a:ext uri="{9D8B030D-6E8A-4147-A177-3AD203B41FA5}">
                      <a16:colId xmlns:a16="http://schemas.microsoft.com/office/drawing/2014/main" val="1808587013"/>
                    </a:ext>
                  </a:extLst>
                </a:gridCol>
                <a:gridCol w="1676399">
                  <a:extLst>
                    <a:ext uri="{9D8B030D-6E8A-4147-A177-3AD203B41FA5}">
                      <a16:colId xmlns:a16="http://schemas.microsoft.com/office/drawing/2014/main" val="1545185628"/>
                    </a:ext>
                  </a:extLst>
                </a:gridCol>
              </a:tblGrid>
              <a:tr h="58694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CustomerID</a:t>
                      </a:r>
                    </a:p>
                  </a:txBody>
                  <a:tcPr marL="157466" marR="157466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C0AA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FirstName</a:t>
                      </a:r>
                      <a:endParaRPr kumimoji="1" lang="bg-BG" sz="28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157466" marR="157466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C0AA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Birthdate</a:t>
                      </a:r>
                      <a:endParaRPr kumimoji="1" lang="bg-BG" sz="28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157466" marR="157466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C0AA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CityID</a:t>
                      </a:r>
                      <a:endParaRPr kumimoji="1" lang="bg-BG" sz="28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157466" marR="157466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C0AA">
                        <a:alpha val="4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1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Brigitte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03/12/1975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101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2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August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27/05/1968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102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3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Benjamin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15/10/1988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103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4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Denis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07/01/1993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104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6" name="AutoShape 7"/>
          <p:cNvSpPr>
            <a:spLocks noChangeArrowheads="1"/>
          </p:cNvSpPr>
          <p:nvPr/>
        </p:nvSpPr>
        <p:spPr bwMode="auto">
          <a:xfrm>
            <a:off x="227012" y="4256890"/>
            <a:ext cx="1234638" cy="677820"/>
          </a:xfrm>
          <a:prstGeom prst="wedgeRoundRectCallout">
            <a:avLst>
              <a:gd name="adj1" fmla="val 43059"/>
              <a:gd name="adj2" fmla="val -9165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270000" tIns="90000" rIns="270000" bIns="900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Row</a:t>
            </a:r>
          </a:p>
        </p:txBody>
      </p:sp>
      <p:sp>
        <p:nvSpPr>
          <p:cNvPr id="17" name="Rectangle: Rounded Corners 16"/>
          <p:cNvSpPr/>
          <p:nvPr/>
        </p:nvSpPr>
        <p:spPr>
          <a:xfrm>
            <a:off x="1435100" y="3401444"/>
            <a:ext cx="9258300" cy="673099"/>
          </a:xfrm>
          <a:prstGeom prst="roundRect">
            <a:avLst>
              <a:gd name="adj" fmla="val 5385"/>
            </a:avLst>
          </a:prstGeom>
          <a:noFill/>
          <a:ln w="57150">
            <a:solidFill>
              <a:srgbClr val="F3CD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28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18" name="Rectangle: Rounded Corners 17"/>
          <p:cNvSpPr/>
          <p:nvPr/>
        </p:nvSpPr>
        <p:spPr>
          <a:xfrm>
            <a:off x="3644900" y="2321944"/>
            <a:ext cx="2870200" cy="2679700"/>
          </a:xfrm>
          <a:prstGeom prst="roundRect">
            <a:avLst>
              <a:gd name="adj" fmla="val 5385"/>
            </a:avLst>
          </a:prstGeom>
          <a:noFill/>
          <a:ln w="57150">
            <a:solidFill>
              <a:srgbClr val="F3CD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28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21" name="AutoShape 7"/>
          <p:cNvSpPr>
            <a:spLocks noChangeArrowheads="1"/>
          </p:cNvSpPr>
          <p:nvPr/>
        </p:nvSpPr>
        <p:spPr bwMode="auto">
          <a:xfrm>
            <a:off x="7176939" y="1667767"/>
            <a:ext cx="1736873" cy="677820"/>
          </a:xfrm>
          <a:prstGeom prst="wedgeRoundRectCallout">
            <a:avLst>
              <a:gd name="adj1" fmla="val -82609"/>
              <a:gd name="adj2" fmla="val 4261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270000" tIns="90000" rIns="270000" bIns="900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Column</a:t>
            </a:r>
          </a:p>
        </p:txBody>
      </p:sp>
      <p:sp>
        <p:nvSpPr>
          <p:cNvPr id="22" name="Rectangle: Rounded Corners 21"/>
          <p:cNvSpPr/>
          <p:nvPr/>
        </p:nvSpPr>
        <p:spPr>
          <a:xfrm>
            <a:off x="3644900" y="3414144"/>
            <a:ext cx="2870200" cy="647700"/>
          </a:xfrm>
          <a:prstGeom prst="roundRect">
            <a:avLst>
              <a:gd name="adj" fmla="val 5385"/>
            </a:avLst>
          </a:prstGeom>
          <a:noFill/>
          <a:ln w="57150">
            <a:solidFill>
              <a:srgbClr val="F3CD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28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23" name="AutoShape 7"/>
          <p:cNvSpPr>
            <a:spLocks noChangeArrowheads="1"/>
          </p:cNvSpPr>
          <p:nvPr/>
        </p:nvSpPr>
        <p:spPr bwMode="auto">
          <a:xfrm>
            <a:off x="7255369" y="5022992"/>
            <a:ext cx="1139994" cy="677820"/>
          </a:xfrm>
          <a:prstGeom prst="wedgeRoundRectCallout">
            <a:avLst>
              <a:gd name="adj1" fmla="val -133489"/>
              <a:gd name="adj2" fmla="val -18031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270000" tIns="90000" rIns="270000" bIns="900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Cell</a:t>
            </a:r>
          </a:p>
        </p:txBody>
      </p:sp>
    </p:spTree>
    <p:extLst>
      <p:ext uri="{BB962C8B-B14F-4D97-AF65-F5344CB8AC3E}">
        <p14:creationId xmlns:p14="http://schemas.microsoft.com/office/powerpoint/2010/main" val="343061983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  <p:bldP spid="17" grpId="1" animBg="1"/>
      <p:bldP spid="17" grpId="2" animBg="1"/>
      <p:bldP spid="18" grpId="0" animBg="1"/>
      <p:bldP spid="18" grpId="1" animBg="1"/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communicate with the Engine we use </a:t>
            </a:r>
            <a:r>
              <a:rPr lang="en-US" dirty="0">
                <a:solidFill>
                  <a:schemeClr val="accent1"/>
                </a:solidFill>
              </a:rPr>
              <a:t>SQL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Declarative</a:t>
            </a:r>
            <a:r>
              <a:rPr lang="en-US" dirty="0"/>
              <a:t> language</a:t>
            </a:r>
          </a:p>
          <a:p>
            <a:r>
              <a:rPr lang="en-US" dirty="0"/>
              <a:t>Logically divided in four sections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Data Definition </a:t>
            </a:r>
            <a:r>
              <a:rPr lang="en-US" dirty="0"/>
              <a:t>– describe the structure of our data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Data Manipulation </a:t>
            </a:r>
            <a:r>
              <a:rPr lang="en-US" dirty="0"/>
              <a:t>– store and retrieve data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Data Control </a:t>
            </a:r>
            <a:r>
              <a:rPr lang="en-US" dirty="0"/>
              <a:t>– define who can access the data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Transaction Control </a:t>
            </a:r>
            <a:r>
              <a:rPr lang="en-US" dirty="0"/>
              <a:t>– bundle operations and allow rollback 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Structured Query Language</a:t>
            </a:r>
          </a:p>
        </p:txBody>
      </p:sp>
    </p:spTree>
    <p:extLst>
      <p:ext uri="{BB962C8B-B14F-4D97-AF65-F5344CB8AC3E}">
        <p14:creationId xmlns:p14="http://schemas.microsoft.com/office/powerpoint/2010/main" val="1494399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Relationships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3213" y="1746123"/>
            <a:ext cx="3962400" cy="2813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9385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Split Related Data?</a:t>
            </a:r>
          </a:p>
        </p:txBody>
      </p:sp>
      <p:graphicFrame>
        <p:nvGraphicFramePr>
          <p:cNvPr id="6" name="Group 4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46412581"/>
              </p:ext>
            </p:extLst>
          </p:nvPr>
        </p:nvGraphicFramePr>
        <p:xfrm>
          <a:off x="248402" y="3886200"/>
          <a:ext cx="11692021" cy="2325624"/>
        </p:xfrm>
        <a:graphic>
          <a:graphicData uri="http://schemas.openxmlformats.org/drawingml/2006/table">
            <a:tbl>
              <a:tblPr/>
              <a:tblGrid>
                <a:gridCol w="19542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581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56414">
                  <a:extLst>
                    <a:ext uri="{9D8B030D-6E8A-4147-A177-3AD203B41FA5}">
                      <a16:colId xmlns:a16="http://schemas.microsoft.com/office/drawing/2014/main" val="1808587013"/>
                    </a:ext>
                  </a:extLst>
                </a:gridCol>
                <a:gridCol w="2091256">
                  <a:extLst>
                    <a:ext uri="{9D8B030D-6E8A-4147-A177-3AD203B41FA5}">
                      <a16:colId xmlns:a16="http://schemas.microsoft.com/office/drawing/2014/main" val="1545185628"/>
                    </a:ext>
                  </a:extLst>
                </a:gridCol>
                <a:gridCol w="1805530">
                  <a:extLst>
                    <a:ext uri="{9D8B030D-6E8A-4147-A177-3AD203B41FA5}">
                      <a16:colId xmlns:a16="http://schemas.microsoft.com/office/drawing/2014/main" val="749201295"/>
                    </a:ext>
                  </a:extLst>
                </a:gridCol>
                <a:gridCol w="1426411">
                  <a:extLst>
                    <a:ext uri="{9D8B030D-6E8A-4147-A177-3AD203B41FA5}">
                      <a16:colId xmlns:a16="http://schemas.microsoft.com/office/drawing/2014/main" val="3199884399"/>
                    </a:ext>
                  </a:extLst>
                </a:gridCol>
              </a:tblGrid>
              <a:tr h="496824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OrderID</a:t>
                      </a:r>
                    </a:p>
                  </a:txBody>
                  <a:tcPr marL="157466" marR="157466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C0AA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Date</a:t>
                      </a:r>
                      <a:endParaRPr kumimoji="1" lang="bg-BG" sz="28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157466" marR="157466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C0AA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Customer</a:t>
                      </a:r>
                      <a:endParaRPr kumimoji="1" lang="bg-BG" sz="28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157466" marR="157466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C0AA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Product</a:t>
                      </a:r>
                      <a:endParaRPr kumimoji="1" lang="bg-BG" sz="28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157466" marR="157466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C0AA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S/N</a:t>
                      </a:r>
                      <a:endParaRPr kumimoji="1" lang="bg-BG" sz="28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157466" marR="157466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C0AA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Price</a:t>
                      </a:r>
                      <a:endParaRPr kumimoji="1" lang="bg-BG" sz="28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157466" marR="157466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C0AA">
                        <a:alpha val="4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00315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07/16/2016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David Rivers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Oil Pump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OP147-0623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69.90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00315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07/16/2016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David Rivers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Accessory Belt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AB544-1648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149.99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00316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07/17/2016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Sarah Thorne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Wiper Fluid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WF000-0001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99.90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00317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07/18/2016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Michael Walters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Oil Pump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OP147-0623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69.90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7" name="Group 4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38537839"/>
              </p:ext>
            </p:extLst>
          </p:nvPr>
        </p:nvGraphicFramePr>
        <p:xfrm>
          <a:off x="244412" y="1560576"/>
          <a:ext cx="8280000" cy="1868424"/>
        </p:xfrm>
        <a:graphic>
          <a:graphicData uri="http://schemas.openxmlformats.org/drawingml/2006/table">
            <a:tbl>
              <a:tblPr/>
              <a:tblGrid>
                <a:gridCol w="144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808587013"/>
                    </a:ext>
                  </a:extLst>
                </a:gridCol>
                <a:gridCol w="1980000">
                  <a:extLst>
                    <a:ext uri="{9D8B030D-6E8A-4147-A177-3AD203B41FA5}">
                      <a16:colId xmlns:a16="http://schemas.microsoft.com/office/drawing/2014/main" val="749201295"/>
                    </a:ext>
                  </a:extLst>
                </a:gridCol>
                <a:gridCol w="3420000">
                  <a:extLst>
                    <a:ext uri="{9D8B030D-6E8A-4147-A177-3AD203B41FA5}">
                      <a16:colId xmlns:a16="http://schemas.microsoft.com/office/drawing/2014/main" val="376622060"/>
                    </a:ext>
                  </a:extLst>
                </a:gridCol>
              </a:tblGrid>
              <a:tr h="496824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First</a:t>
                      </a:r>
                      <a:endParaRPr kumimoji="1" lang="bg-BG" sz="28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157466" marR="157466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C0AA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Last</a:t>
                      </a:r>
                      <a:endParaRPr kumimoji="1" lang="bg-BG" sz="28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157466" marR="157466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C0AA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Registered</a:t>
                      </a:r>
                      <a:endParaRPr kumimoji="1" lang="bg-BG" sz="28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157466" marR="157466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C0AA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Email</a:t>
                      </a:r>
                      <a:endParaRPr kumimoji="1" lang="bg-BG" sz="28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157466" marR="157466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C0AA">
                        <a:alpha val="4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David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Rivers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05/02/2016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drivers@mail.cx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Sarah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Thorne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07/17/2016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sarah@mail.cx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Michael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Walters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11/23/2015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walters_michael@mail.cx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8" name="Group 4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49001293"/>
              </p:ext>
            </p:extLst>
          </p:nvPr>
        </p:nvGraphicFramePr>
        <p:xfrm>
          <a:off x="8524412" y="1560576"/>
          <a:ext cx="3420000" cy="1868424"/>
        </p:xfrm>
        <a:graphic>
          <a:graphicData uri="http://schemas.openxmlformats.org/drawingml/2006/table">
            <a:tbl>
              <a:tblPr/>
              <a:tblGrid>
                <a:gridCol w="3420000">
                  <a:extLst>
                    <a:ext uri="{9D8B030D-6E8A-4147-A177-3AD203B41FA5}">
                      <a16:colId xmlns:a16="http://schemas.microsoft.com/office/drawing/2014/main" val="376622060"/>
                    </a:ext>
                  </a:extLst>
                </a:gridCol>
              </a:tblGrid>
              <a:tr h="496824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Email2</a:t>
                      </a:r>
                      <a:endParaRPr kumimoji="1" lang="bg-BG" sz="28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157466" marR="157466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C0AA">
                        <a:alpha val="4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david@homedomain.cx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US" i="1" dirty="0">
                          <a:solidFill>
                            <a:schemeClr val="tx2"/>
                          </a:solidFill>
                        </a:rPr>
                        <a:t>NULL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US" i="1" dirty="0">
                          <a:solidFill>
                            <a:schemeClr val="tx2"/>
                          </a:solidFill>
                        </a:rPr>
                        <a:t>NULL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0" name="Rectangle: Rounded Corners 9"/>
          <p:cNvSpPr/>
          <p:nvPr/>
        </p:nvSpPr>
        <p:spPr>
          <a:xfrm>
            <a:off x="8399551" y="2389495"/>
            <a:ext cx="3651422" cy="1186218"/>
          </a:xfrm>
          <a:prstGeom prst="roundRect">
            <a:avLst>
              <a:gd name="adj" fmla="val 5385"/>
            </a:avLst>
          </a:prstGeom>
          <a:solidFill>
            <a:srgbClr val="FF0000">
              <a:alpha val="20000"/>
            </a:srgbClr>
          </a:solidFill>
          <a:ln w="57150">
            <a:solidFill>
              <a:srgbClr val="F3CD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28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6475412" y="1103376"/>
            <a:ext cx="2696568" cy="677820"/>
          </a:xfrm>
          <a:prstGeom prst="wedgeRoundRectCallout">
            <a:avLst>
              <a:gd name="adj1" fmla="val 29022"/>
              <a:gd name="adj2" fmla="val 12718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270000" tIns="90000" rIns="270000" bIns="900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Empty records</a:t>
            </a:r>
          </a:p>
        </p:txBody>
      </p:sp>
      <p:sp>
        <p:nvSpPr>
          <p:cNvPr id="12" name="Rectangle: Rounded Corners 11"/>
          <p:cNvSpPr/>
          <p:nvPr/>
        </p:nvSpPr>
        <p:spPr>
          <a:xfrm>
            <a:off x="136478" y="4259238"/>
            <a:ext cx="6591869" cy="1186218"/>
          </a:xfrm>
          <a:prstGeom prst="roundRect">
            <a:avLst>
              <a:gd name="adj" fmla="val 5385"/>
            </a:avLst>
          </a:prstGeom>
          <a:solidFill>
            <a:srgbClr val="FF0000">
              <a:alpha val="20000"/>
            </a:srgbClr>
          </a:solidFill>
          <a:ln w="57150">
            <a:solidFill>
              <a:srgbClr val="F3CD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28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13" name="AutoShape 7"/>
          <p:cNvSpPr>
            <a:spLocks noChangeArrowheads="1"/>
          </p:cNvSpPr>
          <p:nvPr/>
        </p:nvSpPr>
        <p:spPr bwMode="auto">
          <a:xfrm>
            <a:off x="507856" y="2973119"/>
            <a:ext cx="3986441" cy="677820"/>
          </a:xfrm>
          <a:prstGeom prst="wedgeRoundRectCallout">
            <a:avLst>
              <a:gd name="adj1" fmla="val 42716"/>
              <a:gd name="adj2" fmla="val 12718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270000" tIns="90000" rIns="270000" bIns="900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Redundant information</a:t>
            </a:r>
          </a:p>
        </p:txBody>
      </p:sp>
      <p:sp>
        <p:nvSpPr>
          <p:cNvPr id="14" name="Rectangle: Rounded Corners 13"/>
          <p:cNvSpPr/>
          <p:nvPr/>
        </p:nvSpPr>
        <p:spPr>
          <a:xfrm>
            <a:off x="6509982" y="4259238"/>
            <a:ext cx="5554640" cy="708547"/>
          </a:xfrm>
          <a:prstGeom prst="roundRect">
            <a:avLst>
              <a:gd name="adj" fmla="val 5385"/>
            </a:avLst>
          </a:prstGeom>
          <a:solidFill>
            <a:srgbClr val="FF0000">
              <a:alpha val="20000"/>
            </a:srgbClr>
          </a:solidFill>
          <a:ln w="57150">
            <a:solidFill>
              <a:srgbClr val="F3CD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28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15" name="Rectangle: Rounded Corners 14"/>
          <p:cNvSpPr/>
          <p:nvPr/>
        </p:nvSpPr>
        <p:spPr>
          <a:xfrm>
            <a:off x="6509982" y="5624014"/>
            <a:ext cx="5554640" cy="708547"/>
          </a:xfrm>
          <a:prstGeom prst="roundRect">
            <a:avLst>
              <a:gd name="adj" fmla="val 5385"/>
            </a:avLst>
          </a:prstGeom>
          <a:solidFill>
            <a:srgbClr val="FF0000">
              <a:alpha val="20000"/>
            </a:srgbClr>
          </a:solidFill>
          <a:ln w="57150">
            <a:solidFill>
              <a:srgbClr val="F3CD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28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4205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Connector: Elbow 11"/>
          <p:cNvCxnSpPr>
            <a:cxnSpLocks/>
          </p:cNvCxnSpPr>
          <p:nvPr/>
        </p:nvCxnSpPr>
        <p:spPr>
          <a:xfrm rot="5400000" flipH="1">
            <a:off x="4054422" y="1578368"/>
            <a:ext cx="454925" cy="5795205"/>
          </a:xfrm>
          <a:prstGeom prst="bentConnector3">
            <a:avLst>
              <a:gd name="adj1" fmla="val -98250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split the data and introduce </a:t>
            </a:r>
            <a:r>
              <a:rPr lang="en-US" dirty="0">
                <a:solidFill>
                  <a:schemeClr val="accent1"/>
                </a:solidFill>
              </a:rPr>
              <a:t>relationships</a:t>
            </a:r>
            <a:r>
              <a:rPr lang="en-US" dirty="0"/>
              <a:t> between the tables to </a:t>
            </a:r>
            <a:r>
              <a:rPr lang="en-US" dirty="0">
                <a:solidFill>
                  <a:schemeClr val="accent1"/>
                </a:solidFill>
              </a:rPr>
              <a:t>avoid</a:t>
            </a:r>
            <a:r>
              <a:rPr lang="en-US" dirty="0"/>
              <a:t> repeating information</a:t>
            </a:r>
          </a:p>
          <a:p>
            <a:pPr>
              <a:spcBef>
                <a:spcPts val="24000"/>
              </a:spcBef>
            </a:pPr>
            <a:r>
              <a:rPr lang="en-US" dirty="0"/>
              <a:t>The connection is established via a </a:t>
            </a:r>
            <a:r>
              <a:rPr lang="en-US" dirty="0">
                <a:solidFill>
                  <a:schemeClr val="accent1"/>
                </a:solidFill>
              </a:rPr>
              <a:t>Foreign Key </a:t>
            </a:r>
            <a:r>
              <a:rPr lang="en-US" dirty="0"/>
              <a:t>in one table pointing to the </a:t>
            </a:r>
            <a:r>
              <a:rPr lang="en-US" dirty="0">
                <a:solidFill>
                  <a:schemeClr val="accent1"/>
                </a:solidFill>
              </a:rPr>
              <a:t>Primary Key </a:t>
            </a:r>
            <a:r>
              <a:rPr lang="en-US" dirty="0"/>
              <a:t>in another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Related Tables</a:t>
            </a:r>
          </a:p>
        </p:txBody>
      </p:sp>
      <p:graphicFrame>
        <p:nvGraphicFramePr>
          <p:cNvPr id="5" name="Group 4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69126185"/>
              </p:ext>
            </p:extLst>
          </p:nvPr>
        </p:nvGraphicFramePr>
        <p:xfrm>
          <a:off x="405618" y="2364475"/>
          <a:ext cx="6300000" cy="1868424"/>
        </p:xfrm>
        <a:graphic>
          <a:graphicData uri="http://schemas.openxmlformats.org/drawingml/2006/table">
            <a:tbl>
              <a:tblPr/>
              <a:tblGrid>
                <a:gridCol w="1440000">
                  <a:extLst>
                    <a:ext uri="{9D8B030D-6E8A-4147-A177-3AD203B41FA5}">
                      <a16:colId xmlns:a16="http://schemas.microsoft.com/office/drawing/2014/main" val="1391986572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808587013"/>
                    </a:ext>
                  </a:extLst>
                </a:gridCol>
                <a:gridCol w="1980000">
                  <a:extLst>
                    <a:ext uri="{9D8B030D-6E8A-4147-A177-3AD203B41FA5}">
                      <a16:colId xmlns:a16="http://schemas.microsoft.com/office/drawing/2014/main" val="749201295"/>
                    </a:ext>
                  </a:extLst>
                </a:gridCol>
              </a:tblGrid>
              <a:tr h="496824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UserID</a:t>
                      </a:r>
                      <a:endParaRPr kumimoji="1" lang="bg-BG" sz="28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157466" marR="157466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C0AA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First</a:t>
                      </a:r>
                      <a:endParaRPr kumimoji="1" lang="bg-BG" sz="28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157466" marR="157466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C0AA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Last</a:t>
                      </a:r>
                      <a:endParaRPr kumimoji="1" lang="bg-BG" sz="28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157466" marR="157466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C0AA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Registered</a:t>
                      </a:r>
                      <a:endParaRPr kumimoji="1" lang="bg-BG" sz="28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157466" marR="157466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C0AA">
                        <a:alpha val="4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203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David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Rivers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05/02/2016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204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Sarah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Thorne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07/17/2016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205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Michael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Walters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11/23/2015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7" name="Group 4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16133950"/>
              </p:ext>
            </p:extLst>
          </p:nvPr>
        </p:nvGraphicFramePr>
        <p:xfrm>
          <a:off x="6920823" y="2362200"/>
          <a:ext cx="4860000" cy="2325624"/>
        </p:xfrm>
        <a:graphic>
          <a:graphicData uri="http://schemas.openxmlformats.org/drawingml/2006/table">
            <a:tbl>
              <a:tblPr/>
              <a:tblGrid>
                <a:gridCol w="1440000">
                  <a:extLst>
                    <a:ext uri="{9D8B030D-6E8A-4147-A177-3AD203B41FA5}">
                      <a16:colId xmlns:a16="http://schemas.microsoft.com/office/drawing/2014/main" val="3440165915"/>
                    </a:ext>
                  </a:extLst>
                </a:gridCol>
                <a:gridCol w="3420000">
                  <a:extLst>
                    <a:ext uri="{9D8B030D-6E8A-4147-A177-3AD203B41FA5}">
                      <a16:colId xmlns:a16="http://schemas.microsoft.com/office/drawing/2014/main" val="376622060"/>
                    </a:ext>
                  </a:extLst>
                </a:gridCol>
              </a:tblGrid>
              <a:tr h="496824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UserID</a:t>
                      </a:r>
                      <a:endParaRPr kumimoji="1" lang="bg-BG" sz="28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157466" marR="157466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C0AA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Email</a:t>
                      </a:r>
                      <a:endParaRPr kumimoji="1" lang="bg-BG" sz="28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157466" marR="157466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C0AA">
                        <a:alpha val="4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203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drivers@mail.cx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204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sarah@mail.cx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203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david@homedomain.cx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205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walters_michael@mail.cx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6888153"/>
                  </a:ext>
                </a:extLst>
              </a:tr>
            </a:tbl>
          </a:graphicData>
        </a:graphic>
      </p:graphicFrame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405618" y="4647662"/>
            <a:ext cx="2328067" cy="677820"/>
          </a:xfrm>
          <a:prstGeom prst="wedgeRoundRectCallout">
            <a:avLst>
              <a:gd name="adj1" fmla="val -20221"/>
              <a:gd name="adj2" fmla="val -9832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270000" tIns="90000" rIns="270000" bIns="900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Primary Key</a:t>
            </a:r>
          </a:p>
        </p:txBody>
      </p:sp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4281885" y="4647662"/>
            <a:ext cx="2295523" cy="677820"/>
          </a:xfrm>
          <a:prstGeom prst="wedgeRoundRectCallout">
            <a:avLst>
              <a:gd name="adj1" fmla="val 58258"/>
              <a:gd name="adj2" fmla="val -8020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270000" tIns="90000" rIns="270000" bIns="900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Foreign Key</a:t>
            </a:r>
          </a:p>
        </p:txBody>
      </p:sp>
    </p:spTree>
    <p:extLst>
      <p:ext uri="{BB962C8B-B14F-4D97-AF65-F5344CB8AC3E}">
        <p14:creationId xmlns:p14="http://schemas.microsoft.com/office/powerpoint/2010/main" val="3045540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 animBg="1"/>
      <p:bldP spid="9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Helps the client navigate the </a:t>
            </a:r>
            <a:r>
              <a:rPr lang="en-US" dirty="0">
                <a:solidFill>
                  <a:srgbClr val="F3BE60"/>
                </a:solidFill>
              </a:rPr>
              <a:t>schema</a:t>
            </a:r>
          </a:p>
          <a:p>
            <a:r>
              <a:rPr lang="en-US" dirty="0"/>
              <a:t>Explaining relations between tables:</a:t>
            </a:r>
            <a:endParaRPr lang="en-US" dirty="0">
              <a:solidFill>
                <a:srgbClr val="F3BE60"/>
              </a:solidFill>
            </a:endParaRPr>
          </a:p>
        </p:txBody>
      </p:sp>
      <p:sp>
        <p:nvSpPr>
          <p:cNvPr id="4659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Relational Diagrams</a:t>
            </a:r>
            <a:endParaRPr lang="bg-BG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3036" t="1685" b="10737"/>
          <a:stretch/>
        </p:blipFill>
        <p:spPr>
          <a:xfrm>
            <a:off x="1217612" y="2554848"/>
            <a:ext cx="9753600" cy="3970154"/>
          </a:xfrm>
          <a:prstGeom prst="roundRect">
            <a:avLst>
              <a:gd name="adj" fmla="val 8894"/>
            </a:avLst>
          </a:prstGeom>
        </p:spPr>
      </p:pic>
    </p:spTree>
    <p:extLst>
      <p:ext uri="{BB962C8B-B14F-4D97-AF65-F5344CB8AC3E}">
        <p14:creationId xmlns:p14="http://schemas.microsoft.com/office/powerpoint/2010/main" val="600945009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Programmability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Customizing Database Behavior</a:t>
            </a:r>
          </a:p>
        </p:txBody>
      </p:sp>
      <p:grpSp>
        <p:nvGrpSpPr>
          <p:cNvPr id="29" name="Group 28"/>
          <p:cNvGrpSpPr/>
          <p:nvPr/>
        </p:nvGrpSpPr>
        <p:grpSpPr>
          <a:xfrm>
            <a:off x="4037012" y="990600"/>
            <a:ext cx="4114800" cy="3728137"/>
            <a:chOff x="3960812" y="914400"/>
            <a:chExt cx="4267200" cy="3866216"/>
          </a:xfrm>
        </p:grpSpPr>
        <p:sp>
          <p:nvSpPr>
            <p:cNvPr id="7" name="Flowchart: Alternate Process 6"/>
            <p:cNvSpPr/>
            <p:nvPr/>
          </p:nvSpPr>
          <p:spPr>
            <a:xfrm>
              <a:off x="5713412" y="914400"/>
              <a:ext cx="1371600" cy="457200"/>
            </a:xfrm>
            <a:prstGeom prst="flowChartAlternateProcess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Begin</a:t>
              </a:r>
            </a:p>
          </p:txBody>
        </p:sp>
        <p:sp>
          <p:nvSpPr>
            <p:cNvPr id="8" name="Diamond 7"/>
            <p:cNvSpPr/>
            <p:nvPr/>
          </p:nvSpPr>
          <p:spPr>
            <a:xfrm>
              <a:off x="5980112" y="1782576"/>
              <a:ext cx="838200" cy="838200"/>
            </a:xfrm>
            <a:prstGeom prst="diamond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?</a:t>
              </a:r>
            </a:p>
          </p:txBody>
        </p:sp>
        <p:sp>
          <p:nvSpPr>
            <p:cNvPr id="9" name="Diamond 8"/>
            <p:cNvSpPr/>
            <p:nvPr/>
          </p:nvSpPr>
          <p:spPr>
            <a:xfrm>
              <a:off x="5980112" y="3126068"/>
              <a:ext cx="838200" cy="838200"/>
            </a:xfrm>
            <a:prstGeom prst="diamond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?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7389812" y="2730283"/>
              <a:ext cx="838200" cy="45533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3" name="Flowchart: Alternate Process 12"/>
            <p:cNvSpPr/>
            <p:nvPr/>
          </p:nvSpPr>
          <p:spPr>
            <a:xfrm>
              <a:off x="5713412" y="4323416"/>
              <a:ext cx="1371600" cy="457200"/>
            </a:xfrm>
            <a:prstGeom prst="flowChartAlternateProcess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4" name="Flowchart: Alternate Process 13"/>
            <p:cNvSpPr/>
            <p:nvPr/>
          </p:nvSpPr>
          <p:spPr>
            <a:xfrm>
              <a:off x="3960812" y="3316568"/>
              <a:ext cx="1371600" cy="457200"/>
            </a:xfrm>
            <a:prstGeom prst="flowChartAlternateProcess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cxnSp>
          <p:nvCxnSpPr>
            <p:cNvPr id="16" name="Straight Arrow Connector 15"/>
            <p:cNvCxnSpPr>
              <a:stCxn id="7" idx="2"/>
              <a:endCxn id="8" idx="0"/>
            </p:cNvCxnSpPr>
            <p:nvPr/>
          </p:nvCxnSpPr>
          <p:spPr>
            <a:xfrm>
              <a:off x="6399212" y="1371600"/>
              <a:ext cx="0" cy="410976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>
              <a:stCxn id="8" idx="2"/>
              <a:endCxn id="9" idx="0"/>
            </p:cNvCxnSpPr>
            <p:nvPr/>
          </p:nvCxnSpPr>
          <p:spPr>
            <a:xfrm>
              <a:off x="6399212" y="2620776"/>
              <a:ext cx="0" cy="505292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>
              <a:stCxn id="9" idx="2"/>
              <a:endCxn id="13" idx="0"/>
            </p:cNvCxnSpPr>
            <p:nvPr/>
          </p:nvCxnSpPr>
          <p:spPr>
            <a:xfrm>
              <a:off x="6399212" y="3964268"/>
              <a:ext cx="0" cy="359148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>
              <a:stCxn id="9" idx="1"/>
              <a:endCxn id="14" idx="3"/>
            </p:cNvCxnSpPr>
            <p:nvPr/>
          </p:nvCxnSpPr>
          <p:spPr>
            <a:xfrm flipH="1">
              <a:off x="5332412" y="3545168"/>
              <a:ext cx="647700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ctor: Elbow 23"/>
            <p:cNvCxnSpPr>
              <a:stCxn id="8" idx="3"/>
              <a:endCxn id="10" idx="0"/>
            </p:cNvCxnSpPr>
            <p:nvPr/>
          </p:nvCxnSpPr>
          <p:spPr>
            <a:xfrm>
              <a:off x="6818312" y="2201676"/>
              <a:ext cx="990600" cy="528607"/>
            </a:xfrm>
            <a:prstGeom prst="bentConnector2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ctor: Elbow 27"/>
            <p:cNvCxnSpPr>
              <a:stCxn id="10" idx="2"/>
              <a:endCxn id="9" idx="3"/>
            </p:cNvCxnSpPr>
            <p:nvPr/>
          </p:nvCxnSpPr>
          <p:spPr>
            <a:xfrm rot="5400000">
              <a:off x="7133836" y="2870091"/>
              <a:ext cx="359553" cy="990600"/>
            </a:xfrm>
            <a:prstGeom prst="bentConnector2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0" name="Picture Placeholder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0417" t="-1115" r="-4533" b="1115"/>
          <a:stretch/>
        </p:blipFill>
        <p:spPr>
          <a:xfrm>
            <a:off x="7747679" y="2321033"/>
            <a:ext cx="1673946" cy="1080328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6525" y="2383424"/>
            <a:ext cx="1236579" cy="93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9831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Data Management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Database Engine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Table Relationships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Programmability</a:t>
            </a:r>
            <a:endParaRPr lang="bg-BG" dirty="0"/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Data Types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Database Modeling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Basic SQL Queries and Table Customization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Deleting Data and Structures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5" name="Picture 4" descr="A drawing of a cartoon character&#10;&#10;Description generated with high confidence">
            <a:extLst>
              <a:ext uri="{FF2B5EF4-FFF2-40B4-BE49-F238E27FC236}">
                <a16:creationId xmlns:a16="http://schemas.microsoft.com/office/drawing/2014/main" id="{8A4321C1-0DAC-40C4-A4A0-54B7CB9291F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423072" y="1371600"/>
            <a:ext cx="3572162" cy="4385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399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database can further be customized with reusable code</a:t>
            </a:r>
          </a:p>
          <a:p>
            <a:r>
              <a:rPr lang="en-US" dirty="0">
                <a:solidFill>
                  <a:schemeClr val="accent1"/>
                </a:solidFill>
              </a:rPr>
              <a:t>Procedures</a:t>
            </a:r>
            <a:r>
              <a:rPr lang="en-US" dirty="0"/>
              <a:t> – carry out a predetermined </a:t>
            </a:r>
            <a:r>
              <a:rPr lang="en-US" dirty="0">
                <a:solidFill>
                  <a:schemeClr val="accent1"/>
                </a:solidFill>
              </a:rPr>
              <a:t>action</a:t>
            </a:r>
          </a:p>
          <a:p>
            <a:pPr lvl="1"/>
            <a:r>
              <a:rPr lang="en-US" dirty="0"/>
              <a:t>E.g. calculate and store the weekly revenue based on recorded sales in the database</a:t>
            </a:r>
          </a:p>
          <a:p>
            <a:r>
              <a:rPr lang="en-US" dirty="0">
                <a:solidFill>
                  <a:schemeClr val="accent1"/>
                </a:solidFill>
              </a:rPr>
              <a:t>Functions</a:t>
            </a:r>
            <a:r>
              <a:rPr lang="en-US" dirty="0"/>
              <a:t> – receive </a:t>
            </a:r>
            <a:r>
              <a:rPr lang="en-US" dirty="0">
                <a:solidFill>
                  <a:schemeClr val="accent1"/>
                </a:solidFill>
              </a:rPr>
              <a:t>parameters</a:t>
            </a:r>
            <a:r>
              <a:rPr lang="en-US" dirty="0"/>
              <a:t> and return a </a:t>
            </a:r>
            <a:r>
              <a:rPr lang="en-US" dirty="0">
                <a:solidFill>
                  <a:schemeClr val="accent1"/>
                </a:solidFill>
              </a:rPr>
              <a:t>result</a:t>
            </a:r>
          </a:p>
          <a:p>
            <a:pPr lvl="1"/>
            <a:r>
              <a:rPr lang="en-US" dirty="0"/>
              <a:t>E.g. get the age of a person using their birthdate and current date</a:t>
            </a:r>
          </a:p>
          <a:p>
            <a:r>
              <a:rPr lang="en-US" dirty="0">
                <a:solidFill>
                  <a:schemeClr val="accent1"/>
                </a:solidFill>
              </a:rPr>
              <a:t>Triggers</a:t>
            </a:r>
            <a:r>
              <a:rPr lang="en-US" dirty="0"/>
              <a:t> – </a:t>
            </a:r>
            <a:r>
              <a:rPr lang="en-US" dirty="0">
                <a:solidFill>
                  <a:schemeClr val="accent1"/>
                </a:solidFill>
              </a:rPr>
              <a:t>watch</a:t>
            </a:r>
            <a:r>
              <a:rPr lang="en-US" dirty="0"/>
              <a:t> for activity in the database and </a:t>
            </a:r>
            <a:r>
              <a:rPr lang="en-US" dirty="0">
                <a:solidFill>
                  <a:schemeClr val="accent1"/>
                </a:solidFill>
              </a:rPr>
              <a:t>react</a:t>
            </a:r>
            <a:r>
              <a:rPr lang="en-US" dirty="0"/>
              <a:t> to it</a:t>
            </a:r>
          </a:p>
          <a:p>
            <a:pPr lvl="1"/>
            <a:r>
              <a:rPr lang="en-US" dirty="0"/>
              <a:t>E.g. when a record is deleted, write it to an archive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Procedures, Functions and Triggers</a:t>
            </a:r>
          </a:p>
        </p:txBody>
      </p:sp>
    </p:spTree>
    <p:extLst>
      <p:ext uri="{BB962C8B-B14F-4D97-AF65-F5344CB8AC3E}">
        <p14:creationId xmlns:p14="http://schemas.microsoft.com/office/powerpoint/2010/main" val="2534891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Types in</a:t>
            </a:r>
            <a:r>
              <a:rPr lang="bg-BG" dirty="0"/>
              <a:t> </a:t>
            </a:r>
            <a:r>
              <a:rPr lang="en-US" dirty="0"/>
              <a:t>SQL Server</a:t>
            </a:r>
            <a:endParaRPr lang="bg-BG" dirty="0"/>
          </a:p>
        </p:txBody>
      </p:sp>
      <p:pic>
        <p:nvPicPr>
          <p:cNvPr id="4" name="Picture 3" descr="C:\downloads\Space Art HD Wallpapers\96 Space Art HD Wallpapers 1920x1080\Space.Art.Wallpaper.1920x1080_009.jpg"/>
          <p:cNvPicPr>
            <a:picLocks noChangeAspect="1" noChangeArrowheads="1"/>
          </p:cNvPicPr>
          <p:nvPr/>
        </p:nvPicPr>
        <p:blipFill>
          <a:blip r:embed="rId2" cstate="screen">
            <a:lum contrast="10000"/>
          </a:blip>
          <a:srcRect/>
          <a:stretch>
            <a:fillRect/>
          </a:stretch>
        </p:blipFill>
        <p:spPr bwMode="auto">
          <a:xfrm rot="541265">
            <a:off x="2341722" y="1997995"/>
            <a:ext cx="4322656" cy="2431494"/>
          </a:xfrm>
          <a:prstGeom prst="roundRect">
            <a:avLst>
              <a:gd name="adj" fmla="val 13004"/>
            </a:avLst>
          </a:prstGeom>
          <a:noFill/>
          <a:ln w="254000">
            <a:solidFill>
              <a:schemeClr val="tx1"/>
            </a:solidFill>
          </a:ln>
          <a:effectLst>
            <a:softEdge rad="635000"/>
          </a:effectLst>
        </p:spPr>
      </p:pic>
      <p:pic>
        <p:nvPicPr>
          <p:cNvPr id="5" name="Picture 3" descr="C:\Trash\SQL-data-types.png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 rot="239211">
            <a:off x="6781217" y="1137922"/>
            <a:ext cx="2170050" cy="3567708"/>
          </a:xfrm>
          <a:prstGeom prst="roundRect">
            <a:avLst>
              <a:gd name="adj" fmla="val 3179"/>
            </a:avLst>
          </a:prstGeom>
          <a:noFill/>
        </p:spPr>
      </p:pic>
    </p:spTree>
    <p:extLst>
      <p:ext uri="{BB962C8B-B14F-4D97-AF65-F5344CB8AC3E}">
        <p14:creationId xmlns:p14="http://schemas.microsoft.com/office/powerpoint/2010/main" val="15832114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dirty="0"/>
              <a:t>Numeric</a:t>
            </a:r>
            <a:endParaRPr lang="en-US" noProof="1"/>
          </a:p>
          <a:p>
            <a:pPr lvl="1">
              <a:lnSpc>
                <a:spcPct val="100000"/>
              </a:lnSpc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BIT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noProof="1"/>
              <a:t>(1-bit),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INT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+mj-lt"/>
                <a:cs typeface="Consolas" pitchFamily="49" charset="0"/>
              </a:rPr>
              <a:t> </a:t>
            </a:r>
            <a:r>
              <a:rPr lang="en-US" noProof="1"/>
              <a:t>(32-bit),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BIGINT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latin typeface="+mj-lt"/>
              </a:rPr>
              <a:t> </a:t>
            </a:r>
            <a:r>
              <a:rPr lang="en-US" noProof="1"/>
              <a:t>(64-bit)</a:t>
            </a:r>
          </a:p>
          <a:p>
            <a:pPr lvl="1">
              <a:lnSpc>
                <a:spcPct val="100000"/>
              </a:lnSpc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FLOAT</a:t>
            </a:r>
            <a:r>
              <a:rPr lang="en-US" noProof="1"/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REAL</a:t>
            </a:r>
            <a:r>
              <a:rPr lang="en-US" noProof="1"/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DECIMAL(scale,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+mj-lt"/>
                <a:cs typeface="Consolas" pitchFamily="49" charset="0"/>
              </a:rPr>
              <a:t>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precision)</a:t>
            </a:r>
          </a:p>
          <a:p>
            <a:pPr lvl="1">
              <a:lnSpc>
                <a:spcPct val="100000"/>
              </a:lnSpc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MONEY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noProof="1"/>
              <a:t>– </a:t>
            </a:r>
            <a:r>
              <a:rPr lang="en-US" dirty="0"/>
              <a:t>for money (precise) operations</a:t>
            </a:r>
            <a:endParaRPr lang="en-US" noProof="1"/>
          </a:p>
          <a:p>
            <a:pPr>
              <a:lnSpc>
                <a:spcPct val="100000"/>
              </a:lnSpc>
            </a:pPr>
            <a:r>
              <a:rPr lang="en-US" dirty="0"/>
              <a:t>Textual</a:t>
            </a:r>
            <a:endParaRPr lang="en-US" noProof="1"/>
          </a:p>
          <a:p>
            <a:pPr lvl="1">
              <a:lnSpc>
                <a:spcPct val="100000"/>
              </a:lnSpc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CHAR(size)</a:t>
            </a:r>
            <a:r>
              <a:rPr lang="en-US" sz="2800" noProof="1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  <a:cs typeface="Consolas" pitchFamily="49" charset="0"/>
              </a:rPr>
              <a:t> </a:t>
            </a:r>
            <a:r>
              <a:rPr lang="en-US" noProof="1"/>
              <a:t>– </a:t>
            </a:r>
            <a:r>
              <a:rPr lang="en-US" dirty="0"/>
              <a:t>fixed size string</a:t>
            </a:r>
            <a:endParaRPr lang="en-US" noProof="1"/>
          </a:p>
          <a:p>
            <a:pPr lvl="1">
              <a:lnSpc>
                <a:spcPct val="100000"/>
              </a:lnSpc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VARCHAR(size)</a:t>
            </a:r>
            <a:r>
              <a:rPr lang="en-US" sz="2800" noProof="1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 </a:t>
            </a:r>
            <a:r>
              <a:rPr lang="en-US" noProof="1"/>
              <a:t>– </a:t>
            </a:r>
            <a:r>
              <a:rPr lang="en-US" dirty="0"/>
              <a:t>variable size string</a:t>
            </a:r>
            <a:endParaRPr lang="en-US" noProof="1"/>
          </a:p>
          <a:p>
            <a:pPr lvl="1">
              <a:lnSpc>
                <a:spcPct val="100000"/>
              </a:lnSpc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NVARCHAR(size)</a:t>
            </a:r>
            <a:r>
              <a:rPr lang="en-US" sz="2800" noProof="1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 </a:t>
            </a:r>
            <a:r>
              <a:rPr lang="en-US" noProof="1"/>
              <a:t>– Unicode </a:t>
            </a:r>
            <a:r>
              <a:rPr lang="en-US" dirty="0"/>
              <a:t>variable size string</a:t>
            </a:r>
          </a:p>
          <a:p>
            <a:pPr lvl="1">
              <a:lnSpc>
                <a:spcPct val="100000"/>
              </a:lnSpc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TEXT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+mj-lt"/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/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+mj-lt"/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NTEXT</a:t>
            </a:r>
            <a:r>
              <a:rPr lang="en-US" noProof="1"/>
              <a:t> – text data block (unlimited size)</a:t>
            </a:r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Types in</a:t>
            </a:r>
            <a:r>
              <a:rPr lang="bg-BG" dirty="0"/>
              <a:t> </a:t>
            </a:r>
            <a:r>
              <a:rPr lang="en-US" dirty="0"/>
              <a:t>SQL Server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836247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Binary data</a:t>
            </a:r>
          </a:p>
          <a:p>
            <a:pPr lvl="1"/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BINARY(size)</a:t>
            </a:r>
            <a:r>
              <a:rPr lang="bg-BG" sz="2800" dirty="0"/>
              <a:t> </a:t>
            </a:r>
            <a:r>
              <a:rPr lang="bg-BG" dirty="0"/>
              <a:t>– </a:t>
            </a:r>
            <a:r>
              <a:rPr lang="en-US" dirty="0"/>
              <a:t>fixed length sequence of bits</a:t>
            </a:r>
            <a:endParaRPr lang="bg-BG" dirty="0"/>
          </a:p>
          <a:p>
            <a:pPr lvl="1"/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VARBINARY(size)</a:t>
            </a:r>
            <a:r>
              <a:rPr lang="bg-BG" dirty="0"/>
              <a:t> – </a:t>
            </a:r>
            <a:r>
              <a:rPr lang="en-US" dirty="0"/>
              <a:t>a sequence of bits,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1-8000</a:t>
            </a:r>
            <a:r>
              <a:rPr lang="en-US" dirty="0"/>
              <a:t> bytes or </a:t>
            </a:r>
            <a:r>
              <a:rPr lang="en-US" sz="28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MAX</a:t>
            </a:r>
            <a:r>
              <a:rPr lang="en-US" dirty="0"/>
              <a:t> (2GB)</a:t>
            </a:r>
            <a:endParaRPr lang="en-US" b="1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  <a:p>
            <a:r>
              <a:rPr lang="en-US" dirty="0"/>
              <a:t>Date and time</a:t>
            </a:r>
          </a:p>
          <a:p>
            <a:pPr lvl="1"/>
            <a:r>
              <a:rPr lang="en-US" sz="28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DATE</a:t>
            </a:r>
            <a:r>
              <a:rPr lang="en-US" dirty="0"/>
              <a:t> – date in range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0001-01-01</a:t>
            </a:r>
            <a:r>
              <a:rPr lang="en-US" dirty="0"/>
              <a:t> through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9999-12-31</a:t>
            </a:r>
          </a:p>
          <a:p>
            <a:pPr lvl="1"/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DATETIME</a:t>
            </a:r>
            <a:r>
              <a:rPr lang="bg-BG" sz="2800" noProof="1">
                <a:solidFill>
                  <a:schemeClr val="tx2">
                    <a:lumMod val="75000"/>
                  </a:schemeClr>
                </a:solidFill>
                <a:cs typeface="Consolas" pitchFamily="49" charset="0"/>
              </a:rPr>
              <a:t> </a:t>
            </a:r>
            <a:r>
              <a:rPr lang="bg-BG" dirty="0"/>
              <a:t>– </a:t>
            </a:r>
            <a:r>
              <a:rPr lang="en-US" dirty="0"/>
              <a:t>date and time with precision of</a:t>
            </a:r>
            <a:r>
              <a:rPr lang="bg-BG" dirty="0"/>
              <a:t>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1/300</a:t>
            </a:r>
            <a:r>
              <a:rPr lang="bg-BG" dirty="0"/>
              <a:t> </a:t>
            </a:r>
            <a:r>
              <a:rPr lang="en-US" dirty="0"/>
              <a:t>sec</a:t>
            </a:r>
          </a:p>
          <a:p>
            <a:pPr lvl="1"/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SMALLDATETIME</a:t>
            </a:r>
            <a:r>
              <a:rPr lang="en-US" dirty="0"/>
              <a:t> – date and time (1 minute precision)</a:t>
            </a:r>
            <a:endParaRPr lang="bg-BG" dirty="0"/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Types in</a:t>
            </a:r>
            <a:r>
              <a:rPr lang="bg-BG" dirty="0"/>
              <a:t> </a:t>
            </a:r>
            <a:r>
              <a:rPr lang="en-US" dirty="0"/>
              <a:t>SQL Server (2)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83069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 Modeling</a:t>
            </a:r>
            <a:endParaRPr lang="bg-B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2813" y="5754968"/>
            <a:ext cx="10363200" cy="1442309"/>
          </a:xfrm>
        </p:spPr>
        <p:txBody>
          <a:bodyPr/>
          <a:lstStyle/>
          <a:p>
            <a:r>
              <a:rPr lang="en-US" dirty="0"/>
              <a:t>Data Definition using SSMS</a:t>
            </a:r>
          </a:p>
          <a:p>
            <a:endParaRPr lang="bg-BG" dirty="0"/>
          </a:p>
        </p:txBody>
      </p:sp>
      <p:grpSp>
        <p:nvGrpSpPr>
          <p:cNvPr id="4" name="Group 3"/>
          <p:cNvGrpSpPr/>
          <p:nvPr/>
        </p:nvGrpSpPr>
        <p:grpSpPr>
          <a:xfrm>
            <a:off x="4179489" y="1066800"/>
            <a:ext cx="3829846" cy="3388568"/>
            <a:chOff x="4189412" y="1981200"/>
            <a:chExt cx="3124200" cy="2636408"/>
          </a:xfrm>
        </p:grpSpPr>
        <p:pic>
          <p:nvPicPr>
            <p:cNvPr id="5" name="Picture 2" descr="http://theappslab.com/wp-content/uploads/2009/12/Free-Database-Add-icon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4875212" y="1981200"/>
              <a:ext cx="2438400" cy="2438400"/>
            </a:xfrm>
            <a:prstGeom prst="rect">
              <a:avLst/>
            </a:prstGeom>
            <a:noFill/>
          </p:spPr>
        </p:pic>
        <p:pic>
          <p:nvPicPr>
            <p:cNvPr id="6" name="Picture 4" descr="http://www.artistsvalley.com/images/icons/Database%20Application%20Icons/Table%20Entry%20Sort%20Ascending/256x256/Table%20Entry%20Sort%20Ascending.jp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189412" y="2995934"/>
              <a:ext cx="1621674" cy="1621674"/>
            </a:xfrm>
            <a:prstGeom prst="roundRect">
              <a:avLst>
                <a:gd name="adj" fmla="val 6550"/>
              </a:avLst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20632309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sz="3600" dirty="0"/>
              <a:t>Select </a:t>
            </a:r>
            <a:r>
              <a:rPr lang="en-US" sz="3600" dirty="0">
                <a:solidFill>
                  <a:schemeClr val="accent1"/>
                </a:solidFill>
              </a:rPr>
              <a:t>New Database </a:t>
            </a:r>
            <a:r>
              <a:rPr lang="en-US" sz="3600" dirty="0"/>
              <a:t>from the </a:t>
            </a:r>
            <a:r>
              <a:rPr lang="en-US" sz="3600" dirty="0">
                <a:solidFill>
                  <a:schemeClr val="accent1"/>
                </a:solidFill>
              </a:rPr>
              <a:t>context menu </a:t>
            </a:r>
            <a:r>
              <a:rPr lang="en-US" sz="3600" dirty="0"/>
              <a:t>under "Databases"</a:t>
            </a:r>
          </a:p>
          <a:p>
            <a:pPr>
              <a:spcBef>
                <a:spcPts val="32400"/>
              </a:spcBef>
            </a:pPr>
            <a:r>
              <a:rPr lang="en-US" sz="3600" dirty="0"/>
              <a:t>You may need to </a:t>
            </a:r>
            <a:r>
              <a:rPr lang="en-US" sz="3600" dirty="0">
                <a:solidFill>
                  <a:schemeClr val="accent1"/>
                </a:solidFill>
              </a:rPr>
              <a:t>Refresh [F5]</a:t>
            </a:r>
            <a:r>
              <a:rPr lang="en-US" sz="3600" dirty="0"/>
              <a:t> to see the results</a:t>
            </a:r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New Database</a:t>
            </a:r>
            <a:endParaRPr lang="bg-BG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377" y="2268391"/>
            <a:ext cx="3238085" cy="3165770"/>
          </a:xfrm>
          <a:prstGeom prst="rect">
            <a:avLst/>
          </a:prstGeom>
        </p:spPr>
      </p:pic>
      <p:sp>
        <p:nvSpPr>
          <p:cNvPr id="6" name="Arrow: Right 4"/>
          <p:cNvSpPr/>
          <p:nvPr/>
        </p:nvSpPr>
        <p:spPr>
          <a:xfrm>
            <a:off x="4198730" y="3766436"/>
            <a:ext cx="457200" cy="3397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b="42507"/>
          <a:stretch/>
        </p:blipFill>
        <p:spPr>
          <a:xfrm>
            <a:off x="4904198" y="2139951"/>
            <a:ext cx="6572250" cy="3422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475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From the </a:t>
            </a:r>
            <a:r>
              <a:rPr lang="en-US" dirty="0">
                <a:solidFill>
                  <a:schemeClr val="accent1"/>
                </a:solidFill>
              </a:rPr>
              <a:t>context menu </a:t>
            </a:r>
            <a:r>
              <a:rPr lang="en-US" dirty="0"/>
              <a:t>under "Tables" inside the desired database</a:t>
            </a:r>
          </a:p>
          <a:p>
            <a:pPr>
              <a:spcBef>
                <a:spcPts val="31200"/>
              </a:spcBef>
            </a:pPr>
            <a:r>
              <a:rPr lang="en-US" dirty="0"/>
              <a:t>Table name can be set from its </a:t>
            </a:r>
            <a:r>
              <a:rPr lang="en-US" dirty="0">
                <a:solidFill>
                  <a:schemeClr val="accent1"/>
                </a:solidFill>
              </a:rPr>
              <a:t>Properties [F4]</a:t>
            </a:r>
            <a:r>
              <a:rPr lang="en-US" dirty="0"/>
              <a:t> or when it is </a:t>
            </a:r>
            <a:r>
              <a:rPr lang="en-US" dirty="0">
                <a:solidFill>
                  <a:schemeClr val="accent1"/>
                </a:solidFill>
              </a:rPr>
              <a:t>saved</a:t>
            </a:r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Tables</a:t>
            </a:r>
            <a:endParaRPr lang="bg-BG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18182" r="8737" b="5455"/>
          <a:stretch/>
        </p:blipFill>
        <p:spPr>
          <a:xfrm>
            <a:off x="972389" y="2133599"/>
            <a:ext cx="3581400" cy="3200400"/>
          </a:xfrm>
          <a:prstGeom prst="rect">
            <a:avLst/>
          </a:prstGeom>
        </p:spPr>
      </p:pic>
      <p:sp>
        <p:nvSpPr>
          <p:cNvPr id="6" name="Arrow: Right 6"/>
          <p:cNvSpPr/>
          <p:nvPr/>
        </p:nvSpPr>
        <p:spPr>
          <a:xfrm>
            <a:off x="4820179" y="3543296"/>
            <a:ext cx="457200" cy="38100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D0E2CC8-B5E1-4FB5-85D5-0D3B1B29C6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3769" y="3090860"/>
            <a:ext cx="5857875" cy="128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266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dirty="0">
                <a:solidFill>
                  <a:schemeClr val="accent1"/>
                </a:solidFill>
              </a:rPr>
              <a:t>Primary Key</a:t>
            </a:r>
            <a:r>
              <a:rPr lang="en-US" dirty="0"/>
              <a:t> is used to uniquely identify and index records</a:t>
            </a:r>
          </a:p>
          <a:p>
            <a:r>
              <a:rPr lang="en-US" dirty="0"/>
              <a:t>Setting </a:t>
            </a:r>
            <a:r>
              <a:rPr lang="en-US" dirty="0">
                <a:solidFill>
                  <a:schemeClr val="accent1"/>
                </a:solidFill>
              </a:rPr>
              <a:t>primary key </a:t>
            </a:r>
            <a:r>
              <a:rPr lang="en-US" dirty="0"/>
              <a:t>on a column:</a:t>
            </a:r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Tables (2)</a:t>
            </a:r>
            <a:endParaRPr lang="bg-BG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b="60780"/>
          <a:stretch/>
        </p:blipFill>
        <p:spPr>
          <a:xfrm>
            <a:off x="1979612" y="3124200"/>
            <a:ext cx="8229600" cy="2654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41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Identity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– The value in the column</a:t>
            </a:r>
            <a:r>
              <a:rPr lang="bg-BG" dirty="0"/>
              <a:t> </a:t>
            </a:r>
            <a:r>
              <a:rPr lang="en-US" dirty="0"/>
              <a:t>is automatically incremented when a new record is added</a:t>
            </a:r>
            <a:endParaRPr lang="bg-BG" dirty="0"/>
          </a:p>
          <a:p>
            <a:pPr lvl="1"/>
            <a:r>
              <a:rPr lang="en-US" dirty="0"/>
              <a:t>These values cannot be assigned manually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Identity Seed </a:t>
            </a:r>
            <a:r>
              <a:rPr lang="en-US" dirty="0"/>
              <a:t>– the initial number (1 by default)</a:t>
            </a:r>
            <a:endParaRPr lang="bg-BG" dirty="0"/>
          </a:p>
          <a:p>
            <a:pPr lvl="1"/>
            <a:r>
              <a:rPr lang="en-US" dirty="0">
                <a:solidFill>
                  <a:schemeClr val="accent1"/>
                </a:solidFill>
              </a:rPr>
              <a:t>Identity</a:t>
            </a:r>
            <a:r>
              <a:rPr lang="bg-BG" dirty="0">
                <a:solidFill>
                  <a:schemeClr val="accent1"/>
                </a:solidFill>
              </a:rPr>
              <a:t> </a:t>
            </a:r>
            <a:r>
              <a:rPr lang="en-US" dirty="0">
                <a:solidFill>
                  <a:schemeClr val="accent1"/>
                </a:solidFill>
              </a:rPr>
              <a:t>Increment</a:t>
            </a:r>
            <a:r>
              <a:rPr lang="en-US" b="1" dirty="0">
                <a:solidFill>
                  <a:schemeClr val="accent1"/>
                </a:solidFill>
              </a:rPr>
              <a:t> </a:t>
            </a:r>
            <a:r>
              <a:rPr lang="en-US" dirty="0"/>
              <a:t>– how much each consecutive value is incremented</a:t>
            </a:r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Tables (3)</a:t>
            </a:r>
            <a:endParaRPr lang="bg-B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135422-B855-4F14-B31E-394BC7C991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3412" y="1828800"/>
            <a:ext cx="701471" cy="172669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D37DC13-B057-4820-A715-2AD3B5F2CA1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42" t="55439" r="6697" b="13577"/>
          <a:stretch/>
        </p:blipFill>
        <p:spPr>
          <a:xfrm>
            <a:off x="3732212" y="4666278"/>
            <a:ext cx="6790571" cy="1565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423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Setting an</a:t>
            </a:r>
            <a:r>
              <a:rPr lang="bg-BG" dirty="0"/>
              <a:t> </a:t>
            </a:r>
            <a:r>
              <a:rPr lang="en-US" dirty="0"/>
              <a:t>identity</a:t>
            </a:r>
            <a:r>
              <a:rPr lang="bg-BG" dirty="0"/>
              <a:t> </a:t>
            </a:r>
            <a:r>
              <a:rPr lang="en-US" dirty="0"/>
              <a:t>through the</a:t>
            </a:r>
            <a:r>
              <a:rPr lang="bg-BG" dirty="0"/>
              <a:t> </a:t>
            </a:r>
            <a:r>
              <a:rPr lang="en-US" dirty="0"/>
              <a:t>"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Column Properties</a:t>
            </a:r>
            <a:r>
              <a:rPr lang="en-US" dirty="0"/>
              <a:t>" window:</a:t>
            </a:r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Tables (4)</a:t>
            </a:r>
            <a:endParaRPr lang="bg-BG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1596" y="2238375"/>
            <a:ext cx="5262455" cy="3552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817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br>
              <a:rPr lang="en-US" sz="6000" b="1" dirty="0"/>
            </a:br>
            <a:r>
              <a:rPr lang="en-US" sz="11500" b="1" noProof="1"/>
              <a:t>#CSharpDB</a:t>
            </a:r>
            <a:endParaRPr lang="en-US" sz="6000" b="1" noProof="1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20408353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can </a:t>
            </a:r>
            <a:r>
              <a:rPr lang="en-US" dirty="0">
                <a:solidFill>
                  <a:schemeClr val="accent1"/>
                </a:solidFill>
              </a:rPr>
              <a:t>add</a:t>
            </a:r>
            <a:r>
              <a:rPr lang="en-US" dirty="0"/>
              <a:t>,</a:t>
            </a:r>
            <a:r>
              <a:rPr lang="en-US" dirty="0">
                <a:solidFill>
                  <a:schemeClr val="accent1"/>
                </a:solidFill>
              </a:rPr>
              <a:t> modify</a:t>
            </a:r>
            <a:r>
              <a:rPr lang="en-US" dirty="0"/>
              <a:t> and </a:t>
            </a:r>
            <a:r>
              <a:rPr lang="en-US" dirty="0">
                <a:solidFill>
                  <a:schemeClr val="accent1"/>
                </a:solidFill>
              </a:rPr>
              <a:t>read</a:t>
            </a:r>
            <a:r>
              <a:rPr lang="en-US" dirty="0"/>
              <a:t> records with Management Studio</a:t>
            </a:r>
          </a:p>
          <a:p>
            <a:r>
              <a:rPr lang="en-US" dirty="0"/>
              <a:t>To insert or edit a record, click </a:t>
            </a:r>
            <a:r>
              <a:rPr lang="en-US" dirty="0">
                <a:solidFill>
                  <a:schemeClr val="accent1"/>
                </a:solidFill>
              </a:rPr>
              <a:t>Edit</a:t>
            </a:r>
            <a:r>
              <a:rPr lang="en-US" dirty="0"/>
              <a:t> from the context menu</a:t>
            </a:r>
          </a:p>
          <a:p>
            <a:endParaRPr lang="en-US" dirty="0"/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Storing and Retrieving Data</a:t>
            </a:r>
            <a:endParaRPr lang="bg-BG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9468" t="8889" r="9468" b="15556"/>
          <a:stretch/>
        </p:blipFill>
        <p:spPr>
          <a:xfrm>
            <a:off x="869757" y="2740565"/>
            <a:ext cx="3662774" cy="3042034"/>
          </a:xfrm>
          <a:prstGeom prst="rect">
            <a:avLst/>
          </a:prstGeom>
        </p:spPr>
      </p:pic>
      <p:sp>
        <p:nvSpPr>
          <p:cNvPr id="6" name="Arrow: Right 7"/>
          <p:cNvSpPr/>
          <p:nvPr/>
        </p:nvSpPr>
        <p:spPr>
          <a:xfrm>
            <a:off x="4793245" y="3842899"/>
            <a:ext cx="457200" cy="3336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r="20386"/>
          <a:stretch/>
        </p:blipFill>
        <p:spPr>
          <a:xfrm>
            <a:off x="5418496" y="2656910"/>
            <a:ext cx="6147916" cy="2829489"/>
          </a:xfrm>
          <a:prstGeom prst="rect">
            <a:avLst/>
          </a:prstGeom>
        </p:spPr>
      </p:pic>
      <p:sp>
        <p:nvSpPr>
          <p:cNvPr id="8" name="AutoShape 5"/>
          <p:cNvSpPr>
            <a:spLocks noChangeArrowheads="1"/>
          </p:cNvSpPr>
          <p:nvPr/>
        </p:nvSpPr>
        <p:spPr bwMode="auto">
          <a:xfrm>
            <a:off x="6856412" y="5778160"/>
            <a:ext cx="4252858" cy="862639"/>
          </a:xfrm>
          <a:prstGeom prst="wedgeRoundRectCallout">
            <a:avLst>
              <a:gd name="adj1" fmla="val -40740"/>
              <a:gd name="adj2" fmla="val -9975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Enter data at the end</a:t>
            </a:r>
          </a:p>
          <a:p>
            <a:pPr algn="ctr"/>
            <a:r>
              <a:rPr lang="en-US" sz="2800" dirty="0">
                <a:solidFill>
                  <a:srgbClr val="FFFFFF"/>
                </a:solidFill>
              </a:rPr>
              <a:t>to </a:t>
            </a:r>
            <a:r>
              <a:rPr lang="en-US" sz="2800" dirty="0">
                <a:solidFill>
                  <a:schemeClr val="accent1"/>
                </a:solidFill>
              </a:rPr>
              <a:t>add</a:t>
            </a:r>
            <a:r>
              <a:rPr lang="en-US" sz="2800" dirty="0">
                <a:solidFill>
                  <a:srgbClr val="FFFFFF"/>
                </a:solidFill>
              </a:rPr>
              <a:t> a new row</a:t>
            </a:r>
            <a:endParaRPr lang="bg-BG" sz="2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2474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retrieve records, click </a:t>
            </a:r>
            <a:r>
              <a:rPr lang="en-US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Select</a:t>
            </a:r>
            <a:r>
              <a:rPr lang="en-US" dirty="0"/>
              <a:t> from the context menu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received information can be customized with </a:t>
            </a:r>
            <a:r>
              <a:rPr lang="en-US" dirty="0">
                <a:solidFill>
                  <a:schemeClr val="accent1"/>
                </a:solidFill>
              </a:rPr>
              <a:t>SQL queries</a:t>
            </a:r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Storing and Retrieving Data (2)</a:t>
            </a:r>
            <a:endParaRPr lang="bg-BG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7795"/>
          <a:stretch/>
        </p:blipFill>
        <p:spPr>
          <a:xfrm>
            <a:off x="684211" y="1987553"/>
            <a:ext cx="4306559" cy="3575047"/>
          </a:xfrm>
          <a:prstGeom prst="rect">
            <a:avLst/>
          </a:prstGeom>
        </p:spPr>
      </p:pic>
      <p:sp>
        <p:nvSpPr>
          <p:cNvPr id="6" name="Arrow: Right 7"/>
          <p:cNvSpPr/>
          <p:nvPr/>
        </p:nvSpPr>
        <p:spPr>
          <a:xfrm>
            <a:off x="5116123" y="3567114"/>
            <a:ext cx="457200" cy="4159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r="36628"/>
          <a:stretch/>
        </p:blipFill>
        <p:spPr>
          <a:xfrm>
            <a:off x="5700362" y="2261901"/>
            <a:ext cx="6155366" cy="302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130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can change the properties of a table after its creation</a:t>
            </a:r>
          </a:p>
          <a:p>
            <a:r>
              <a:rPr lang="en-US" dirty="0"/>
              <a:t>Select </a:t>
            </a:r>
            <a:r>
              <a:rPr lang="en-US" dirty="0">
                <a:solidFill>
                  <a:schemeClr val="accent1"/>
                </a:solidFill>
              </a:rPr>
              <a:t>Design</a:t>
            </a:r>
            <a:r>
              <a:rPr lang="en-US" dirty="0"/>
              <a:t> from the table's context menu</a:t>
            </a:r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Altering Tables</a:t>
            </a:r>
            <a:endParaRPr lang="bg-BG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b="17894"/>
          <a:stretch/>
        </p:blipFill>
        <p:spPr>
          <a:xfrm>
            <a:off x="639220" y="2598175"/>
            <a:ext cx="4619215" cy="3802625"/>
          </a:xfrm>
          <a:prstGeom prst="rect">
            <a:avLst/>
          </a:prstGeom>
        </p:spPr>
      </p:pic>
      <p:sp>
        <p:nvSpPr>
          <p:cNvPr id="6" name="Arrow: Right 7"/>
          <p:cNvSpPr/>
          <p:nvPr/>
        </p:nvSpPr>
        <p:spPr>
          <a:xfrm>
            <a:off x="5659075" y="4194687"/>
            <a:ext cx="457200" cy="609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5992" y="3546987"/>
            <a:ext cx="5063613" cy="1905000"/>
          </a:xfrm>
          <a:prstGeom prst="rect">
            <a:avLst/>
          </a:prstGeom>
        </p:spPr>
      </p:pic>
      <p:sp>
        <p:nvSpPr>
          <p:cNvPr id="8" name="AutoShape 5"/>
          <p:cNvSpPr>
            <a:spLocks noChangeArrowheads="1"/>
          </p:cNvSpPr>
          <p:nvPr/>
        </p:nvSpPr>
        <p:spPr bwMode="auto">
          <a:xfrm>
            <a:off x="6856412" y="5600607"/>
            <a:ext cx="4252858" cy="862639"/>
          </a:xfrm>
          <a:prstGeom prst="wedgeRoundRectCallout">
            <a:avLst>
              <a:gd name="adj1" fmla="val -37106"/>
              <a:gd name="adj2" fmla="val -11170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Changes cannot conflict with existing rules!</a:t>
            </a:r>
            <a:endParaRPr lang="bg-BG" sz="2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9590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Queries</a:t>
            </a:r>
            <a:endParaRPr lang="bg-B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2813" y="5754968"/>
            <a:ext cx="10363200" cy="1416148"/>
          </a:xfrm>
        </p:spPr>
        <p:txBody>
          <a:bodyPr/>
          <a:lstStyle/>
          <a:p>
            <a:r>
              <a:rPr lang="en-US" dirty="0"/>
              <a:t>Data Definition using T-SQL</a:t>
            </a:r>
          </a:p>
          <a:p>
            <a:endParaRPr lang="bg-BG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1971" y="1099823"/>
            <a:ext cx="5484884" cy="31527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8412" y="3962400"/>
            <a:ext cx="1450286" cy="490538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</p:spTree>
    <p:extLst>
      <p:ext uri="{BB962C8B-B14F-4D97-AF65-F5344CB8AC3E}">
        <p14:creationId xmlns:p14="http://schemas.microsoft.com/office/powerpoint/2010/main" val="31744623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can communicate with the database engine using SQL</a:t>
            </a:r>
          </a:p>
          <a:p>
            <a:r>
              <a:rPr lang="en-US" dirty="0"/>
              <a:t>Queries provide greater </a:t>
            </a:r>
            <a:r>
              <a:rPr lang="en-US" dirty="0">
                <a:solidFill>
                  <a:schemeClr val="accent1"/>
                </a:solidFill>
              </a:rPr>
              <a:t>control</a:t>
            </a:r>
            <a:r>
              <a:rPr lang="en-US" dirty="0"/>
              <a:t> and </a:t>
            </a:r>
            <a:r>
              <a:rPr lang="en-US" dirty="0">
                <a:solidFill>
                  <a:schemeClr val="accent1"/>
                </a:solidFill>
              </a:rPr>
              <a:t>flexibility</a:t>
            </a:r>
          </a:p>
          <a:p>
            <a:r>
              <a:rPr lang="en-US" dirty="0"/>
              <a:t>To create a database using SQL:</a:t>
            </a:r>
          </a:p>
          <a:p>
            <a:pPr>
              <a:spcBef>
                <a:spcPts val="18600"/>
              </a:spcBef>
            </a:pPr>
            <a:r>
              <a:rPr lang="en-US" dirty="0"/>
              <a:t>SQL keywords are traditionally </a:t>
            </a:r>
            <a:r>
              <a:rPr lang="en-US" dirty="0">
                <a:solidFill>
                  <a:schemeClr val="accent1"/>
                </a:solidFill>
              </a:rPr>
              <a:t>capitalized</a:t>
            </a:r>
          </a:p>
          <a:p>
            <a:endParaRPr lang="en-US" dirty="0"/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Queries</a:t>
            </a:r>
            <a:endParaRPr lang="bg-BG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2652998" y="4038600"/>
            <a:ext cx="6882829" cy="60939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sz="32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CREATE DATABASE 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Employees</a:t>
            </a:r>
          </a:p>
        </p:txBody>
      </p:sp>
      <p:sp>
        <p:nvSpPr>
          <p:cNvPr id="6" name="AutoShape 5"/>
          <p:cNvSpPr>
            <a:spLocks noChangeArrowheads="1"/>
          </p:cNvSpPr>
          <p:nvPr/>
        </p:nvSpPr>
        <p:spPr bwMode="auto">
          <a:xfrm>
            <a:off x="7237412" y="2725546"/>
            <a:ext cx="3048000" cy="807168"/>
          </a:xfrm>
          <a:prstGeom prst="wedgeRoundRectCallout">
            <a:avLst>
              <a:gd name="adj1" fmla="val -39791"/>
              <a:gd name="adj2" fmla="val 10483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200" dirty="0">
                <a:solidFill>
                  <a:srgbClr val="FFFFFF"/>
                </a:solidFill>
              </a:rPr>
              <a:t>Database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name</a:t>
            </a:r>
            <a:endParaRPr lang="bg-BG" sz="32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5754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Table Creation in SQL</a:t>
            </a:r>
            <a:endParaRPr lang="bg-BG" dirty="0"/>
          </a:p>
        </p:txBody>
      </p:sp>
      <p:sp>
        <p:nvSpPr>
          <p:cNvPr id="6" name="Content Placeholder 5"/>
          <p:cNvSpPr>
            <a:spLocks noGrp="1" noChangeArrowheads="1"/>
          </p:cNvSpPr>
          <p:nvPr>
            <p:ph idx="1"/>
          </p:nvPr>
        </p:nvSpPr>
        <p:spPr bwMode="auto">
          <a:xfrm>
            <a:off x="2436812" y="1797681"/>
            <a:ext cx="7315200" cy="366843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CREATE TABLE 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People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(</a:t>
            </a:r>
            <a:endParaRPr lang="bg-BG" sz="3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 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Id </a:t>
            </a:r>
            <a:r>
              <a:rPr lang="en-US" sz="32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int NOT NULL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,</a:t>
            </a:r>
            <a:endParaRPr lang="bg-BG" sz="3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 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Email </a:t>
            </a:r>
            <a:r>
              <a:rPr lang="en-US" sz="32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varchar(50) NOT NULL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,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 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FirstName </a:t>
            </a:r>
            <a:r>
              <a:rPr lang="en-US" sz="32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varchar(50)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,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 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LastName </a:t>
            </a:r>
            <a:r>
              <a:rPr lang="en-US" sz="32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varchar(50)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16" name="Rectangle: Rounded Corners 12"/>
          <p:cNvSpPr/>
          <p:nvPr/>
        </p:nvSpPr>
        <p:spPr>
          <a:xfrm>
            <a:off x="2893055" y="4378714"/>
            <a:ext cx="1941194" cy="567347"/>
          </a:xfrm>
          <a:prstGeom prst="roundRect">
            <a:avLst>
              <a:gd name="adj" fmla="val 5385"/>
            </a:avLst>
          </a:prstGeom>
          <a:noFill/>
          <a:ln w="57150">
            <a:solidFill>
              <a:srgbClr val="F3CD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19" name="AutoShape 5"/>
          <p:cNvSpPr>
            <a:spLocks noChangeArrowheads="1"/>
          </p:cNvSpPr>
          <p:nvPr/>
        </p:nvSpPr>
        <p:spPr bwMode="auto">
          <a:xfrm>
            <a:off x="7484432" y="2039758"/>
            <a:ext cx="3352800" cy="700710"/>
          </a:xfrm>
          <a:prstGeom prst="wedgeRoundRectCallout">
            <a:avLst>
              <a:gd name="adj1" fmla="val -41776"/>
              <a:gd name="adj2" fmla="val 10667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200" dirty="0">
                <a:solidFill>
                  <a:srgbClr val="FFFFFF"/>
                </a:solidFill>
              </a:rPr>
              <a:t>Custom attributes</a:t>
            </a:r>
            <a:endParaRPr lang="bg-BG" sz="3200" dirty="0">
              <a:solidFill>
                <a:srgbClr val="FFFFFF"/>
              </a:solidFill>
            </a:endParaRPr>
          </a:p>
        </p:txBody>
      </p:sp>
      <p:sp>
        <p:nvSpPr>
          <p:cNvPr id="20" name="AutoShape 5"/>
          <p:cNvSpPr>
            <a:spLocks noChangeArrowheads="1"/>
          </p:cNvSpPr>
          <p:nvPr/>
        </p:nvSpPr>
        <p:spPr bwMode="auto">
          <a:xfrm>
            <a:off x="7706248" y="5125081"/>
            <a:ext cx="3048000" cy="700710"/>
          </a:xfrm>
          <a:prstGeom prst="wedgeRoundRectCallout">
            <a:avLst>
              <a:gd name="adj1" fmla="val -48930"/>
              <a:gd name="adj2" fmla="val -12581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</a:rPr>
              <a:t>Data type</a:t>
            </a:r>
            <a:endParaRPr lang="bg-BG" sz="3600" dirty="0">
              <a:solidFill>
                <a:srgbClr val="FFFFFF"/>
              </a:solidFill>
            </a:endParaRPr>
          </a:p>
        </p:txBody>
      </p:sp>
      <p:sp>
        <p:nvSpPr>
          <p:cNvPr id="21" name="AutoShape 5"/>
          <p:cNvSpPr>
            <a:spLocks noChangeArrowheads="1"/>
          </p:cNvSpPr>
          <p:nvPr/>
        </p:nvSpPr>
        <p:spPr bwMode="auto">
          <a:xfrm>
            <a:off x="2218372" y="5649290"/>
            <a:ext cx="2985452" cy="700710"/>
          </a:xfrm>
          <a:prstGeom prst="wedgeRoundRectCallout">
            <a:avLst>
              <a:gd name="adj1" fmla="val -6037"/>
              <a:gd name="adj2" fmla="val -13083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</a:rPr>
              <a:t>Column name</a:t>
            </a:r>
            <a:endParaRPr lang="bg-BG" sz="3600" dirty="0">
              <a:solidFill>
                <a:srgbClr val="FFFFFF"/>
              </a:solidFill>
            </a:endParaRPr>
          </a:p>
        </p:txBody>
      </p:sp>
      <p:sp>
        <p:nvSpPr>
          <p:cNvPr id="22" name="Rectangle: Rounded Corners 12">
            <a:extLst>
              <a:ext uri="{FF2B5EF4-FFF2-40B4-BE49-F238E27FC236}">
                <a16:creationId xmlns:a16="http://schemas.microsoft.com/office/drawing/2014/main" id="{78DEEA80-B426-444B-98F3-3964F9E4607C}"/>
              </a:ext>
            </a:extLst>
          </p:cNvPr>
          <p:cNvSpPr/>
          <p:nvPr/>
        </p:nvSpPr>
        <p:spPr>
          <a:xfrm>
            <a:off x="4948872" y="4378715"/>
            <a:ext cx="2529839" cy="567347"/>
          </a:xfrm>
          <a:prstGeom prst="roundRect">
            <a:avLst>
              <a:gd name="adj" fmla="val 5385"/>
            </a:avLst>
          </a:prstGeom>
          <a:noFill/>
          <a:ln w="57150">
            <a:solidFill>
              <a:srgbClr val="F3CD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23" name="Rectangle: Rounded Corners 12">
            <a:extLst>
              <a:ext uri="{FF2B5EF4-FFF2-40B4-BE49-F238E27FC236}">
                <a16:creationId xmlns:a16="http://schemas.microsoft.com/office/drawing/2014/main" id="{F9297EF3-D174-4ED7-B594-2C3D41A29471}"/>
              </a:ext>
            </a:extLst>
          </p:cNvPr>
          <p:cNvSpPr/>
          <p:nvPr/>
        </p:nvSpPr>
        <p:spPr>
          <a:xfrm>
            <a:off x="6910705" y="3362931"/>
            <a:ext cx="1944688" cy="497870"/>
          </a:xfrm>
          <a:prstGeom prst="roundRect">
            <a:avLst>
              <a:gd name="adj" fmla="val 5385"/>
            </a:avLst>
          </a:prstGeom>
          <a:noFill/>
          <a:ln w="57150">
            <a:solidFill>
              <a:srgbClr val="F3CD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24" name="Rectangle: Rounded Corners 12">
            <a:extLst>
              <a:ext uri="{FF2B5EF4-FFF2-40B4-BE49-F238E27FC236}">
                <a16:creationId xmlns:a16="http://schemas.microsoft.com/office/drawing/2014/main" id="{9DA28A83-547E-448D-9FBA-384C606E5B39}"/>
              </a:ext>
            </a:extLst>
          </p:cNvPr>
          <p:cNvSpPr/>
          <p:nvPr/>
        </p:nvSpPr>
        <p:spPr>
          <a:xfrm>
            <a:off x="5367972" y="1796808"/>
            <a:ext cx="1508760" cy="567347"/>
          </a:xfrm>
          <a:prstGeom prst="roundRect">
            <a:avLst>
              <a:gd name="adj" fmla="val 5385"/>
            </a:avLst>
          </a:prstGeom>
          <a:noFill/>
          <a:ln w="57150">
            <a:solidFill>
              <a:srgbClr val="F3CD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18" name="AutoShape 5"/>
          <p:cNvSpPr>
            <a:spLocks noChangeArrowheads="1"/>
          </p:cNvSpPr>
          <p:nvPr/>
        </p:nvSpPr>
        <p:spPr bwMode="auto">
          <a:xfrm>
            <a:off x="6062163" y="648090"/>
            <a:ext cx="3048000" cy="700710"/>
          </a:xfrm>
          <a:prstGeom prst="wedgeRoundRectCallout">
            <a:avLst>
              <a:gd name="adj1" fmla="val -41025"/>
              <a:gd name="adj2" fmla="val 9323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</a:rPr>
              <a:t>Table name</a:t>
            </a:r>
            <a:endParaRPr lang="bg-BG" sz="36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4152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18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get all records from a table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You can limit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number of rows </a:t>
            </a:r>
            <a:r>
              <a:rPr lang="en-US" dirty="0"/>
              <a:t>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number of columns</a:t>
            </a:r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Retrieve Records in SQL</a:t>
            </a:r>
            <a:endParaRPr lang="bg-BG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2132012" y="2261901"/>
            <a:ext cx="7924802" cy="60939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sz="32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SELECT 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*</a:t>
            </a:r>
            <a:r>
              <a:rPr lang="en-US" sz="32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FROM 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Employees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2132013" y="5018094"/>
            <a:ext cx="7924800" cy="112646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sz="32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SELECT TOP 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(5)</a:t>
            </a:r>
            <a:r>
              <a:rPr lang="en-US" sz="32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FirstName, LastName</a:t>
            </a:r>
          </a:p>
          <a:p>
            <a:pPr>
              <a:lnSpc>
                <a:spcPct val="105000"/>
              </a:lnSpc>
            </a:pPr>
            <a:r>
              <a:rPr lang="en-US" sz="32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FROM 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Employees</a:t>
            </a:r>
          </a:p>
        </p:txBody>
      </p:sp>
      <p:sp>
        <p:nvSpPr>
          <p:cNvPr id="8" name="AutoShape 5"/>
          <p:cNvSpPr>
            <a:spLocks noChangeArrowheads="1"/>
          </p:cNvSpPr>
          <p:nvPr/>
        </p:nvSpPr>
        <p:spPr bwMode="auto">
          <a:xfrm>
            <a:off x="7313612" y="4117325"/>
            <a:ext cx="3276600" cy="737177"/>
          </a:xfrm>
          <a:prstGeom prst="wedgeRoundRectCallout">
            <a:avLst>
              <a:gd name="adj1" fmla="val -46038"/>
              <a:gd name="adj2" fmla="val 9013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</a:rPr>
              <a:t>List of columns</a:t>
            </a:r>
            <a:endParaRPr lang="bg-BG" sz="3600" dirty="0">
              <a:solidFill>
                <a:srgbClr val="FFFFFF"/>
              </a:solidFill>
            </a:endParaRPr>
          </a:p>
        </p:txBody>
      </p:sp>
      <p:sp>
        <p:nvSpPr>
          <p:cNvPr id="9" name="AutoShape 5"/>
          <p:cNvSpPr>
            <a:spLocks noChangeArrowheads="1"/>
          </p:cNvSpPr>
          <p:nvPr/>
        </p:nvSpPr>
        <p:spPr bwMode="auto">
          <a:xfrm>
            <a:off x="1370012" y="4109423"/>
            <a:ext cx="4081377" cy="663502"/>
          </a:xfrm>
          <a:prstGeom prst="wedgeRoundRectCallout">
            <a:avLst>
              <a:gd name="adj1" fmla="val 37336"/>
              <a:gd name="adj2" fmla="val 9256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</a:rPr>
              <a:t>Number of records</a:t>
            </a:r>
            <a:endParaRPr lang="bg-BG" sz="36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7391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Customization</a:t>
            </a:r>
            <a:endParaRPr lang="bg-B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2813" y="5754968"/>
            <a:ext cx="10363200" cy="692873"/>
          </a:xfrm>
        </p:spPr>
        <p:txBody>
          <a:bodyPr/>
          <a:lstStyle/>
          <a:p>
            <a:r>
              <a:rPr lang="en-US" dirty="0"/>
              <a:t>Adding Rules, Constraints and Relationships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7614" y="2409826"/>
            <a:ext cx="8333598" cy="1933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5452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Primary Key</a:t>
            </a:r>
          </a:p>
          <a:p>
            <a:pPr>
              <a:spcAft>
                <a:spcPts val="2400"/>
              </a:spcAft>
            </a:pPr>
            <a:endParaRPr lang="en-US" dirty="0"/>
          </a:p>
          <a:p>
            <a:r>
              <a:rPr lang="en-US" dirty="0"/>
              <a:t>Identity (auto-increment)</a:t>
            </a:r>
          </a:p>
          <a:p>
            <a:pPr>
              <a:spcAft>
                <a:spcPts val="2400"/>
              </a:spcAft>
            </a:pPr>
            <a:endParaRPr lang="en-US" dirty="0"/>
          </a:p>
          <a:p>
            <a:r>
              <a:rPr lang="en-US" dirty="0"/>
              <a:t>Unique constraint – no repeating values in entire table</a:t>
            </a:r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 Column Properties</a:t>
            </a:r>
            <a:endParaRPr lang="bg-BG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2578474" y="1888146"/>
            <a:ext cx="7028700" cy="58567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Id INT</a:t>
            </a:r>
            <a:r>
              <a:rPr lang="en-US" sz="32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NOT NULL </a:t>
            </a:r>
            <a:r>
              <a:rPr lang="en-US" sz="32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PRIMARY KEY</a:t>
            </a:r>
            <a:endParaRPr lang="en-US" sz="3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2578474" y="3505402"/>
            <a:ext cx="7028700" cy="60939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Id INT PRIMARY KEY</a:t>
            </a:r>
            <a:r>
              <a:rPr lang="en-US" sz="32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IDENTITY</a:t>
            </a:r>
            <a:endParaRPr lang="en-US" sz="3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2578474" y="5147651"/>
            <a:ext cx="7028700" cy="58567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Email VARCHAR(50)</a:t>
            </a:r>
            <a:r>
              <a:rPr lang="en-US" sz="32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UNIQUE</a:t>
            </a:r>
            <a:endParaRPr lang="en-US" sz="3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7834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Default value – if not specified (otherwise set to </a:t>
            </a:r>
            <a:r>
              <a:rPr lang="en-US" i="1" dirty="0">
                <a:solidFill>
                  <a:schemeClr val="accent1"/>
                </a:solidFill>
              </a:rPr>
              <a:t>NULL</a:t>
            </a:r>
            <a:r>
              <a:rPr lang="en-US" dirty="0"/>
              <a:t>)</a:t>
            </a:r>
          </a:p>
          <a:p>
            <a:pPr>
              <a:spcBef>
                <a:spcPts val="9000"/>
              </a:spcBef>
            </a:pPr>
            <a:r>
              <a:rPr lang="en-US" dirty="0"/>
              <a:t>Value constraint</a:t>
            </a:r>
          </a:p>
          <a:p>
            <a:endParaRPr lang="en-US" dirty="0"/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 Column Properties (2)</a:t>
            </a:r>
            <a:endParaRPr lang="bg-BG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597024" y="1999906"/>
            <a:ext cx="8994776" cy="60939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Balance DECIMAL(10,2)</a:t>
            </a:r>
            <a:r>
              <a:rPr lang="en-US" sz="32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DEFAULT 0</a:t>
            </a:r>
            <a:endParaRPr lang="en-US" sz="3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595436" y="3834171"/>
            <a:ext cx="8994776" cy="60939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Kelvin DECIMAL(10,2)</a:t>
            </a:r>
            <a:r>
              <a:rPr lang="en-US" sz="32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CHECK (Kelvin &gt; 0)</a:t>
            </a:r>
            <a:endParaRPr lang="en-US" sz="3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0382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Management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Do We Need a Database?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9469" y="1219200"/>
            <a:ext cx="4769887" cy="3375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64488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Altering Tables</a:t>
            </a:r>
            <a:endParaRPr lang="bg-B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2813" y="5754968"/>
            <a:ext cx="10363200" cy="1416148"/>
          </a:xfrm>
        </p:spPr>
        <p:txBody>
          <a:bodyPr/>
          <a:lstStyle/>
          <a:p>
            <a:r>
              <a:rPr lang="en-US" dirty="0"/>
              <a:t>Changing Table Properties After Creation</a:t>
            </a:r>
          </a:p>
          <a:p>
            <a:endParaRPr lang="bg-BG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6988" y="1209530"/>
            <a:ext cx="4514850" cy="334248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24675531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table can be changed using the keywords </a:t>
            </a:r>
            <a:r>
              <a:rPr lang="en-US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ALTER TABLE</a:t>
            </a:r>
          </a:p>
          <a:p>
            <a:endParaRPr lang="en-US" b="1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  <a:p>
            <a:endParaRPr lang="en-US" b="1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  <a:p>
            <a:r>
              <a:rPr lang="en-US" dirty="0"/>
              <a:t>Adding a column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Altering Tables Using SQL</a:t>
            </a:r>
            <a:endParaRPr lang="bg-BG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2814636" y="2140988"/>
            <a:ext cx="6556376" cy="67403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sz="36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ALTER TABLE </a:t>
            </a:r>
            <a:r>
              <a:rPr lang="en-US" sz="3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Employees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2824712" y="4167991"/>
            <a:ext cx="6546300" cy="125572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sz="3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ALTER TABLE Employees</a:t>
            </a:r>
          </a:p>
          <a:p>
            <a:pPr>
              <a:lnSpc>
                <a:spcPct val="105000"/>
              </a:lnSpc>
            </a:pPr>
            <a:r>
              <a:rPr lang="en-US" sz="36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ADD</a:t>
            </a:r>
            <a:r>
              <a:rPr lang="en-US" sz="3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Salary DECIMAL(15, 2)</a:t>
            </a:r>
          </a:p>
        </p:txBody>
      </p:sp>
      <p:sp>
        <p:nvSpPr>
          <p:cNvPr id="7" name="AutoShape 5"/>
          <p:cNvSpPr>
            <a:spLocks noChangeArrowheads="1"/>
          </p:cNvSpPr>
          <p:nvPr/>
        </p:nvSpPr>
        <p:spPr bwMode="auto">
          <a:xfrm>
            <a:off x="8304212" y="3047354"/>
            <a:ext cx="2619600" cy="806412"/>
          </a:xfrm>
          <a:prstGeom prst="wedgeRoundRectCallout">
            <a:avLst>
              <a:gd name="adj1" fmla="val -68848"/>
              <a:gd name="adj2" fmla="val -6364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</a:rPr>
              <a:t>Table name</a:t>
            </a:r>
            <a:endParaRPr lang="bg-BG" sz="3600" dirty="0">
              <a:solidFill>
                <a:srgbClr val="FFFFFF"/>
              </a:solidFill>
            </a:endParaRPr>
          </a:p>
        </p:txBody>
      </p:sp>
      <p:sp>
        <p:nvSpPr>
          <p:cNvPr id="8" name="AutoShape 5"/>
          <p:cNvSpPr>
            <a:spLocks noChangeArrowheads="1"/>
          </p:cNvSpPr>
          <p:nvPr/>
        </p:nvSpPr>
        <p:spPr bwMode="auto">
          <a:xfrm>
            <a:off x="1827212" y="5815004"/>
            <a:ext cx="3048000" cy="814396"/>
          </a:xfrm>
          <a:prstGeom prst="wedgeRoundRectCallout">
            <a:avLst>
              <a:gd name="adj1" fmla="val 40454"/>
              <a:gd name="adj2" fmla="val -10554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</a:rPr>
              <a:t>Column name</a:t>
            </a:r>
            <a:endParaRPr lang="bg-BG" sz="3600" dirty="0">
              <a:solidFill>
                <a:srgbClr val="FFFFFF"/>
              </a:solidFill>
            </a:endParaRPr>
          </a:p>
        </p:txBody>
      </p:sp>
      <p:sp>
        <p:nvSpPr>
          <p:cNvPr id="9" name="AutoShape 5"/>
          <p:cNvSpPr>
            <a:spLocks noChangeArrowheads="1"/>
          </p:cNvSpPr>
          <p:nvPr/>
        </p:nvSpPr>
        <p:spPr bwMode="auto">
          <a:xfrm>
            <a:off x="6627812" y="5815004"/>
            <a:ext cx="2286000" cy="814396"/>
          </a:xfrm>
          <a:prstGeom prst="wedgeRoundRectCallout">
            <a:avLst>
              <a:gd name="adj1" fmla="val -44384"/>
              <a:gd name="adj2" fmla="val -10245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</a:rPr>
              <a:t>Data type</a:t>
            </a:r>
            <a:endParaRPr lang="bg-BG" sz="36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4844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Delete existing column</a:t>
            </a:r>
          </a:p>
          <a:p>
            <a:pPr>
              <a:spcBef>
                <a:spcPts val="14400"/>
              </a:spcBef>
            </a:pPr>
            <a:r>
              <a:rPr lang="en-US" dirty="0"/>
              <a:t>Modify data type of existing column</a:t>
            </a:r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Altering Tables Using SQL (2)</a:t>
            </a:r>
            <a:endParaRPr lang="bg-BG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2419236" y="2172037"/>
            <a:ext cx="7347176" cy="112646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ALTER TABLE People</a:t>
            </a:r>
          </a:p>
          <a:p>
            <a:pPr>
              <a:lnSpc>
                <a:spcPct val="105000"/>
              </a:lnSpc>
            </a:pPr>
            <a:r>
              <a:rPr lang="en-US" sz="32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DROP COLUMN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FullName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2419236" y="4446756"/>
            <a:ext cx="7347176" cy="112646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sz="32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ALTER TABLE 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People</a:t>
            </a:r>
            <a:b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</a:br>
            <a:r>
              <a:rPr lang="en-US" sz="32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ALTER COLUMN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Email VARCHAR(100)</a:t>
            </a:r>
          </a:p>
        </p:txBody>
      </p:sp>
      <p:sp>
        <p:nvSpPr>
          <p:cNvPr id="7" name="AutoShape 5"/>
          <p:cNvSpPr>
            <a:spLocks noChangeArrowheads="1"/>
          </p:cNvSpPr>
          <p:nvPr/>
        </p:nvSpPr>
        <p:spPr bwMode="auto">
          <a:xfrm>
            <a:off x="7161212" y="1949023"/>
            <a:ext cx="3048000" cy="700710"/>
          </a:xfrm>
          <a:prstGeom prst="wedgeRoundRectCallout">
            <a:avLst>
              <a:gd name="adj1" fmla="val -49380"/>
              <a:gd name="adj2" fmla="val 9497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</a:rPr>
              <a:t>Column name</a:t>
            </a:r>
            <a:endParaRPr lang="bg-BG" sz="3600" dirty="0">
              <a:solidFill>
                <a:srgbClr val="FFFFFF"/>
              </a:solidFill>
            </a:endParaRPr>
          </a:p>
        </p:txBody>
      </p:sp>
      <p:sp>
        <p:nvSpPr>
          <p:cNvPr id="8" name="AutoShape 5"/>
          <p:cNvSpPr>
            <a:spLocks noChangeArrowheads="1"/>
          </p:cNvSpPr>
          <p:nvPr/>
        </p:nvSpPr>
        <p:spPr bwMode="auto">
          <a:xfrm>
            <a:off x="2830413" y="5865970"/>
            <a:ext cx="3048000" cy="700710"/>
          </a:xfrm>
          <a:prstGeom prst="wedgeRoundRectCallout">
            <a:avLst>
              <a:gd name="adj1" fmla="val 43007"/>
              <a:gd name="adj2" fmla="val -10434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</a:rPr>
              <a:t>Column name</a:t>
            </a:r>
            <a:endParaRPr lang="bg-BG" sz="3600" dirty="0">
              <a:solidFill>
                <a:srgbClr val="FFFFFF"/>
              </a:solidFill>
            </a:endParaRPr>
          </a:p>
        </p:txBody>
      </p:sp>
      <p:sp>
        <p:nvSpPr>
          <p:cNvPr id="9" name="AutoShape 5"/>
          <p:cNvSpPr>
            <a:spLocks noChangeArrowheads="1"/>
          </p:cNvSpPr>
          <p:nvPr/>
        </p:nvSpPr>
        <p:spPr bwMode="auto">
          <a:xfrm>
            <a:off x="7299054" y="5865970"/>
            <a:ext cx="3048000" cy="700710"/>
          </a:xfrm>
          <a:prstGeom prst="wedgeRoundRectCallout">
            <a:avLst>
              <a:gd name="adj1" fmla="val -44384"/>
              <a:gd name="adj2" fmla="val -10245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</a:rPr>
              <a:t>New data type</a:t>
            </a:r>
            <a:endParaRPr lang="bg-BG" sz="36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9908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1400"/>
              </a:spcBef>
            </a:pPr>
            <a:r>
              <a:rPr lang="en-US" dirty="0"/>
              <a:t>Add primary key to existing column</a:t>
            </a:r>
          </a:p>
          <a:p>
            <a:pPr>
              <a:spcBef>
                <a:spcPts val="14400"/>
              </a:spcBef>
            </a:pPr>
            <a:r>
              <a:rPr lang="en-US" dirty="0"/>
              <a:t>Add unique constraint</a:t>
            </a:r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Altering Tables Using SQL (3)</a:t>
            </a:r>
            <a:endParaRPr lang="bg-BG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979612" y="1875622"/>
            <a:ext cx="8226424" cy="161980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ALTER TABLE People</a:t>
            </a:r>
            <a:b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</a:br>
            <a:r>
              <a:rPr lang="en-US" sz="32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ADD CONSTRAINT 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PK_Id</a:t>
            </a:r>
          </a:p>
          <a:p>
            <a:pPr>
              <a:lnSpc>
                <a:spcPct val="105000"/>
              </a:lnSpc>
            </a:pPr>
            <a:r>
              <a:rPr lang="en-US" sz="32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PRIMARY KEY 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(Id)</a:t>
            </a:r>
          </a:p>
        </p:txBody>
      </p:sp>
      <p:sp>
        <p:nvSpPr>
          <p:cNvPr id="6" name="AutoShape 5"/>
          <p:cNvSpPr>
            <a:spLocks noChangeArrowheads="1"/>
          </p:cNvSpPr>
          <p:nvPr/>
        </p:nvSpPr>
        <p:spPr bwMode="auto">
          <a:xfrm>
            <a:off x="7008812" y="1037842"/>
            <a:ext cx="2438400" cy="1240080"/>
          </a:xfrm>
          <a:prstGeom prst="wedgeRoundRectCallout">
            <a:avLst>
              <a:gd name="adj1" fmla="val -81543"/>
              <a:gd name="adj2" fmla="val 4593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</a:rPr>
              <a:t>Constraint name</a:t>
            </a:r>
            <a:endParaRPr lang="bg-BG" sz="3600" dirty="0">
              <a:solidFill>
                <a:srgbClr val="FFFFFF"/>
              </a:solidFill>
            </a:endParaRPr>
          </a:p>
        </p:txBody>
      </p:sp>
      <p:sp>
        <p:nvSpPr>
          <p:cNvPr id="7" name="AutoShape 5"/>
          <p:cNvSpPr>
            <a:spLocks noChangeArrowheads="1"/>
          </p:cNvSpPr>
          <p:nvPr/>
        </p:nvSpPr>
        <p:spPr bwMode="auto">
          <a:xfrm>
            <a:off x="6557012" y="3318391"/>
            <a:ext cx="3612267" cy="662124"/>
          </a:xfrm>
          <a:prstGeom prst="wedgeRoundRectCallout">
            <a:avLst>
              <a:gd name="adj1" fmla="val -68597"/>
              <a:gd name="adj2" fmla="val -4350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</a:rPr>
              <a:t>Column name(s)</a:t>
            </a:r>
            <a:endParaRPr lang="bg-BG" sz="3600" dirty="0">
              <a:solidFill>
                <a:srgbClr val="FFFFFF"/>
              </a:solidFill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979612" y="4554860"/>
            <a:ext cx="8226424" cy="161980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ALTER TABLE People</a:t>
            </a:r>
            <a:b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</a:br>
            <a:r>
              <a:rPr lang="fr-FR" sz="32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ADD CONSTRAINT </a:t>
            </a:r>
            <a:r>
              <a:rPr lang="fr-FR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uq_Email</a:t>
            </a:r>
          </a:p>
          <a:p>
            <a:pPr>
              <a:lnSpc>
                <a:spcPct val="105000"/>
              </a:lnSpc>
            </a:pPr>
            <a:r>
              <a:rPr lang="fr-FR" sz="32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UNIQUE </a:t>
            </a:r>
            <a:r>
              <a:rPr lang="fr-FR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(Email)</a:t>
            </a:r>
            <a:endParaRPr lang="en-US" sz="3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9" name="AutoShape 5"/>
          <p:cNvSpPr>
            <a:spLocks noChangeArrowheads="1"/>
          </p:cNvSpPr>
          <p:nvPr/>
        </p:nvSpPr>
        <p:spPr bwMode="auto">
          <a:xfrm>
            <a:off x="7363776" y="4238512"/>
            <a:ext cx="3505200" cy="735383"/>
          </a:xfrm>
          <a:prstGeom prst="wedgeRoundRectCallout">
            <a:avLst>
              <a:gd name="adj1" fmla="val -46058"/>
              <a:gd name="adj2" fmla="val 8705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</a:rPr>
              <a:t>Constraint name</a:t>
            </a:r>
            <a:endParaRPr lang="bg-BG" sz="3600" dirty="0">
              <a:solidFill>
                <a:srgbClr val="FFFFFF"/>
              </a:solidFill>
            </a:endParaRPr>
          </a:p>
        </p:txBody>
      </p:sp>
      <p:sp>
        <p:nvSpPr>
          <p:cNvPr id="10" name="AutoShape 5"/>
          <p:cNvSpPr>
            <a:spLocks noChangeArrowheads="1"/>
          </p:cNvSpPr>
          <p:nvPr/>
        </p:nvSpPr>
        <p:spPr bwMode="auto">
          <a:xfrm>
            <a:off x="5943121" y="5846188"/>
            <a:ext cx="3735546" cy="755616"/>
          </a:xfrm>
          <a:prstGeom prst="wedgeRoundRectCallout">
            <a:avLst>
              <a:gd name="adj1" fmla="val -62657"/>
              <a:gd name="adj2" fmla="val -4624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</a:rPr>
              <a:t>Columns name(s)</a:t>
            </a:r>
            <a:endParaRPr lang="bg-BG" sz="36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7758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1400"/>
              </a:spcBef>
            </a:pPr>
            <a:r>
              <a:rPr lang="en-US" dirty="0"/>
              <a:t>Set default value</a:t>
            </a:r>
          </a:p>
          <a:p>
            <a:pPr>
              <a:spcBef>
                <a:spcPts val="14400"/>
              </a:spcBef>
            </a:pPr>
            <a:r>
              <a:rPr lang="en-US" dirty="0"/>
              <a:t>Add check constraint</a:t>
            </a:r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Altering Tables Using SQL (4)</a:t>
            </a:r>
            <a:endParaRPr lang="bg-BG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979612" y="1914022"/>
            <a:ext cx="8226424" cy="161980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ALTER TABLE People</a:t>
            </a:r>
            <a:b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</a:br>
            <a:r>
              <a:rPr lang="en-US" sz="32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ADD DEFAULT 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0</a:t>
            </a:r>
          </a:p>
          <a:p>
            <a:pPr>
              <a:lnSpc>
                <a:spcPct val="105000"/>
              </a:lnSpc>
            </a:pPr>
            <a:r>
              <a:rPr lang="en-US" sz="32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FOR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Balance</a:t>
            </a:r>
          </a:p>
        </p:txBody>
      </p:sp>
      <p:sp>
        <p:nvSpPr>
          <p:cNvPr id="6" name="AutoShape 5"/>
          <p:cNvSpPr>
            <a:spLocks noChangeArrowheads="1"/>
          </p:cNvSpPr>
          <p:nvPr/>
        </p:nvSpPr>
        <p:spPr bwMode="auto">
          <a:xfrm>
            <a:off x="6246812" y="2261901"/>
            <a:ext cx="3048000" cy="700710"/>
          </a:xfrm>
          <a:prstGeom prst="wedgeRoundRectCallout">
            <a:avLst>
              <a:gd name="adj1" fmla="val -80386"/>
              <a:gd name="adj2" fmla="val 2428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</a:rPr>
              <a:t>Default value</a:t>
            </a:r>
            <a:endParaRPr lang="bg-BG" sz="3600" dirty="0">
              <a:solidFill>
                <a:srgbClr val="FFFFFF"/>
              </a:solidFill>
            </a:endParaRPr>
          </a:p>
        </p:txBody>
      </p:sp>
      <p:sp>
        <p:nvSpPr>
          <p:cNvPr id="7" name="AutoShape 5"/>
          <p:cNvSpPr>
            <a:spLocks noChangeArrowheads="1"/>
          </p:cNvSpPr>
          <p:nvPr/>
        </p:nvSpPr>
        <p:spPr bwMode="auto">
          <a:xfrm>
            <a:off x="5332412" y="3183196"/>
            <a:ext cx="3048000" cy="700710"/>
          </a:xfrm>
          <a:prstGeom prst="wedgeRoundRectCallout">
            <a:avLst>
              <a:gd name="adj1" fmla="val -70913"/>
              <a:gd name="adj2" fmla="val -3783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</a:rPr>
              <a:t>Column name</a:t>
            </a:r>
            <a:endParaRPr lang="bg-BG" sz="3600" dirty="0">
              <a:solidFill>
                <a:srgbClr val="FFFFFF"/>
              </a:solidFill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971539" y="4439296"/>
            <a:ext cx="8226424" cy="161980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ALTER TABLE InstrumentReadings</a:t>
            </a:r>
            <a:b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</a:br>
            <a:r>
              <a:rPr lang="fr-FR" sz="32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ADD CONSTRAINT </a:t>
            </a:r>
            <a:r>
              <a:rPr lang="fr-FR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PositiveValue</a:t>
            </a:r>
          </a:p>
          <a:p>
            <a:pPr>
              <a:lnSpc>
                <a:spcPct val="105000"/>
              </a:lnSpc>
            </a:pPr>
            <a:r>
              <a:rPr lang="fr-FR" sz="32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CHECK </a:t>
            </a:r>
            <a:r>
              <a:rPr lang="fr-FR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(Kelvin &gt; 0)</a:t>
            </a:r>
            <a:endParaRPr lang="en-US" sz="3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9" name="AutoShape 5"/>
          <p:cNvSpPr>
            <a:spLocks noChangeArrowheads="1"/>
          </p:cNvSpPr>
          <p:nvPr/>
        </p:nvSpPr>
        <p:spPr bwMode="auto">
          <a:xfrm>
            <a:off x="9050067" y="3759084"/>
            <a:ext cx="2516345" cy="1206886"/>
          </a:xfrm>
          <a:prstGeom prst="wedgeRoundRectCallout">
            <a:avLst>
              <a:gd name="adj1" fmla="val -63618"/>
              <a:gd name="adj2" fmla="val 7547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</a:rPr>
              <a:t>Constraint</a:t>
            </a:r>
          </a:p>
          <a:p>
            <a:pPr algn="ctr"/>
            <a:r>
              <a:rPr lang="en-US" sz="3600" dirty="0">
                <a:solidFill>
                  <a:srgbClr val="FFFFFF"/>
                </a:solidFill>
              </a:rPr>
              <a:t>Name</a:t>
            </a:r>
            <a:endParaRPr lang="bg-BG" sz="3600" dirty="0">
              <a:solidFill>
                <a:srgbClr val="FFFFFF"/>
              </a:solidFill>
            </a:endParaRPr>
          </a:p>
        </p:txBody>
      </p:sp>
      <p:sp>
        <p:nvSpPr>
          <p:cNvPr id="10" name="AutoShape 5"/>
          <p:cNvSpPr>
            <a:spLocks noChangeArrowheads="1"/>
          </p:cNvSpPr>
          <p:nvPr/>
        </p:nvSpPr>
        <p:spPr bwMode="auto">
          <a:xfrm>
            <a:off x="6901174" y="5765714"/>
            <a:ext cx="2323523" cy="700710"/>
          </a:xfrm>
          <a:prstGeom prst="wedgeRoundRectCallout">
            <a:avLst>
              <a:gd name="adj1" fmla="val -75126"/>
              <a:gd name="adj2" fmla="val -4382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</a:rPr>
              <a:t>Condition</a:t>
            </a:r>
            <a:endParaRPr lang="bg-BG" sz="36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3629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Deleting Data and Structures</a:t>
            </a:r>
            <a:endParaRPr lang="bg-BG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7137" y="1002057"/>
            <a:ext cx="6514552" cy="3549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49883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3600" dirty="0"/>
              <a:t>Deleting structures is called </a:t>
            </a:r>
            <a:r>
              <a:rPr lang="en-US" sz="3600" dirty="0">
                <a:solidFill>
                  <a:schemeClr val="accent1"/>
                </a:solidFill>
              </a:rPr>
              <a:t>dropping</a:t>
            </a:r>
          </a:p>
          <a:p>
            <a:pPr lvl="1"/>
            <a:r>
              <a:rPr lang="en-US" sz="3600" dirty="0"/>
              <a:t>We can drop:</a:t>
            </a:r>
          </a:p>
          <a:p>
            <a:pPr lvl="2"/>
            <a:r>
              <a:rPr lang="en-US" sz="3400" dirty="0">
                <a:solidFill>
                  <a:schemeClr val="accent1"/>
                </a:solidFill>
              </a:rPr>
              <a:t>Keys</a:t>
            </a:r>
            <a:endParaRPr lang="en-US" sz="3400" dirty="0"/>
          </a:p>
          <a:p>
            <a:pPr lvl="2"/>
            <a:r>
              <a:rPr lang="en-US" sz="3400" dirty="0">
                <a:solidFill>
                  <a:schemeClr val="accent1"/>
                </a:solidFill>
              </a:rPr>
              <a:t>Constraints</a:t>
            </a:r>
            <a:endParaRPr lang="en-US" sz="3400" dirty="0"/>
          </a:p>
          <a:p>
            <a:pPr lvl="2"/>
            <a:r>
              <a:rPr lang="en-US" sz="3400" dirty="0">
                <a:solidFill>
                  <a:schemeClr val="accent1"/>
                </a:solidFill>
              </a:rPr>
              <a:t>Tables</a:t>
            </a:r>
            <a:r>
              <a:rPr lang="en-US" sz="3400" dirty="0"/>
              <a:t> </a:t>
            </a:r>
          </a:p>
          <a:p>
            <a:pPr lvl="2"/>
            <a:r>
              <a:rPr lang="en-US" sz="3400" dirty="0"/>
              <a:t>Entire </a:t>
            </a:r>
            <a:r>
              <a:rPr lang="en-US" sz="3400" dirty="0">
                <a:solidFill>
                  <a:schemeClr val="accent1"/>
                </a:solidFill>
              </a:rPr>
              <a:t>databases</a:t>
            </a:r>
          </a:p>
          <a:p>
            <a:r>
              <a:rPr lang="en-US" sz="3600" dirty="0"/>
              <a:t>Deleting all data in a table is called </a:t>
            </a:r>
            <a:r>
              <a:rPr lang="en-US" sz="3600" dirty="0">
                <a:solidFill>
                  <a:schemeClr val="accent1"/>
                </a:solidFill>
              </a:rPr>
              <a:t>truncating</a:t>
            </a:r>
          </a:p>
          <a:p>
            <a:r>
              <a:rPr lang="en-US" sz="3600" dirty="0"/>
              <a:t>Both of these actions </a:t>
            </a:r>
            <a:r>
              <a:rPr lang="en-US" sz="3600" dirty="0">
                <a:solidFill>
                  <a:schemeClr val="accent1"/>
                </a:solidFill>
              </a:rPr>
              <a:t>cannot be undone </a:t>
            </a:r>
            <a:r>
              <a:rPr lang="en-US" sz="3600" dirty="0"/>
              <a:t>– use with caution!</a:t>
            </a:r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Deleting from Database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038583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delete all records in a table</a:t>
            </a:r>
          </a:p>
          <a:p>
            <a:pPr>
              <a:spcBef>
                <a:spcPts val="9000"/>
              </a:spcBef>
            </a:pPr>
            <a:r>
              <a:rPr lang="en-US" dirty="0"/>
              <a:t>To drop a table – delete data and structure</a:t>
            </a:r>
          </a:p>
          <a:p>
            <a:pPr>
              <a:spcBef>
                <a:spcPts val="9000"/>
              </a:spcBef>
            </a:pPr>
            <a:r>
              <a:rPr lang="en-US" dirty="0"/>
              <a:t>To drop entire database</a:t>
            </a:r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Dropping and Truncating</a:t>
            </a:r>
            <a:endParaRPr lang="bg-BG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2513012" y="2057400"/>
            <a:ext cx="7086600" cy="67403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sz="36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TRUNCATE TABLE </a:t>
            </a:r>
            <a:r>
              <a:rPr lang="en-US" sz="3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Employees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2513012" y="3868507"/>
            <a:ext cx="7086600" cy="67403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sz="36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DROP TABLE </a:t>
            </a:r>
            <a:r>
              <a:rPr lang="en-US" sz="3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Employees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2513012" y="5480295"/>
            <a:ext cx="7086600" cy="67403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sz="36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DROP DATABASE </a:t>
            </a:r>
            <a:r>
              <a:rPr lang="en-US" sz="3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AMS</a:t>
            </a:r>
          </a:p>
        </p:txBody>
      </p:sp>
      <p:sp>
        <p:nvSpPr>
          <p:cNvPr id="8" name="AutoShape 5"/>
          <p:cNvSpPr>
            <a:spLocks noChangeArrowheads="1"/>
          </p:cNvSpPr>
          <p:nvPr/>
        </p:nvSpPr>
        <p:spPr bwMode="auto">
          <a:xfrm>
            <a:off x="8990012" y="2649693"/>
            <a:ext cx="2652600" cy="822826"/>
          </a:xfrm>
          <a:prstGeom prst="wedgeRoundRectCallout">
            <a:avLst>
              <a:gd name="adj1" fmla="val -62407"/>
              <a:gd name="adj2" fmla="val -5107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</a:rPr>
              <a:t>Table name</a:t>
            </a:r>
            <a:endParaRPr lang="bg-BG" sz="3600" dirty="0">
              <a:solidFill>
                <a:srgbClr val="FFFFFF"/>
              </a:solidFill>
            </a:endParaRPr>
          </a:p>
        </p:txBody>
      </p:sp>
      <p:sp>
        <p:nvSpPr>
          <p:cNvPr id="9" name="AutoShape 5"/>
          <p:cNvSpPr>
            <a:spLocks noChangeArrowheads="1"/>
          </p:cNvSpPr>
          <p:nvPr/>
        </p:nvSpPr>
        <p:spPr bwMode="auto">
          <a:xfrm>
            <a:off x="8228012" y="4275888"/>
            <a:ext cx="2743200" cy="735528"/>
          </a:xfrm>
          <a:prstGeom prst="wedgeRoundRectCallout">
            <a:avLst>
              <a:gd name="adj1" fmla="val -65787"/>
              <a:gd name="adj2" fmla="val -4923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</a:rPr>
              <a:t>Table name</a:t>
            </a:r>
            <a:endParaRPr lang="bg-BG" sz="3600" dirty="0">
              <a:solidFill>
                <a:srgbClr val="FFFFFF"/>
              </a:solidFill>
            </a:endParaRPr>
          </a:p>
        </p:txBody>
      </p:sp>
      <p:sp>
        <p:nvSpPr>
          <p:cNvPr id="10" name="AutoShape 5"/>
          <p:cNvSpPr>
            <a:spLocks noChangeArrowheads="1"/>
          </p:cNvSpPr>
          <p:nvPr/>
        </p:nvSpPr>
        <p:spPr bwMode="auto">
          <a:xfrm>
            <a:off x="7999412" y="5345907"/>
            <a:ext cx="3200400" cy="684812"/>
          </a:xfrm>
          <a:prstGeom prst="wedgeRoundRectCallout">
            <a:avLst>
              <a:gd name="adj1" fmla="val -72970"/>
              <a:gd name="adj2" fmla="val 3714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</a:rPr>
              <a:t>Database name</a:t>
            </a:r>
            <a:endParaRPr lang="bg-BG" sz="36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0324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Removing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constraint </a:t>
            </a:r>
            <a:r>
              <a:rPr lang="en-US" dirty="0"/>
              <a:t>from column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This includes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primary keys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check constraints </a:t>
            </a:r>
            <a:r>
              <a:rPr lang="en-US" dirty="0"/>
              <a:t>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unique fields</a:t>
            </a:r>
          </a:p>
          <a:p>
            <a:pPr>
              <a:lnSpc>
                <a:spcPct val="100000"/>
              </a:lnSpc>
              <a:spcBef>
                <a:spcPts val="12600"/>
              </a:spcBef>
            </a:pPr>
            <a:r>
              <a:rPr lang="en-US" dirty="0"/>
              <a:t>To remove default value (if not specified, revert to </a:t>
            </a:r>
            <a:r>
              <a:rPr lang="en-US" i="1" dirty="0">
                <a:solidFill>
                  <a:schemeClr val="accent1"/>
                </a:solidFill>
              </a:rPr>
              <a:t>NULL</a:t>
            </a:r>
            <a:r>
              <a:rPr lang="en-US" dirty="0"/>
              <a:t>)</a:t>
            </a:r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Dropping and Truncating (2)</a:t>
            </a:r>
            <a:endParaRPr lang="bg-BG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440385" y="2714231"/>
            <a:ext cx="6099176" cy="120032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36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ALTER TABLE </a:t>
            </a:r>
            <a:r>
              <a:rPr lang="en-US" sz="3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Employees</a:t>
            </a:r>
            <a:br>
              <a:rPr lang="en-US" sz="36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</a:br>
            <a:r>
              <a:rPr lang="en-US" sz="36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DROP CONSTRAINT </a:t>
            </a:r>
            <a:r>
              <a:rPr lang="en-US" sz="3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PK_Id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420929" y="4725902"/>
            <a:ext cx="6099176" cy="175432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36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ALTER TABLE </a:t>
            </a:r>
            <a:r>
              <a:rPr lang="en-US" sz="3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Employees</a:t>
            </a:r>
            <a:br>
              <a:rPr lang="en-US" sz="36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</a:br>
            <a:r>
              <a:rPr lang="en-US" sz="36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ALTER COLUMN </a:t>
            </a:r>
            <a:r>
              <a:rPr lang="en-US" sz="3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Clients</a:t>
            </a:r>
          </a:p>
          <a:p>
            <a:r>
              <a:rPr lang="en-US" sz="36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DROP DEFAULT</a:t>
            </a:r>
            <a:endParaRPr lang="en-US" sz="36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7" name="AutoShape 5"/>
          <p:cNvSpPr>
            <a:spLocks noChangeArrowheads="1"/>
          </p:cNvSpPr>
          <p:nvPr/>
        </p:nvSpPr>
        <p:spPr bwMode="auto">
          <a:xfrm>
            <a:off x="7444421" y="2379467"/>
            <a:ext cx="2438400" cy="700710"/>
          </a:xfrm>
          <a:prstGeom prst="wedgeRoundRectCallout">
            <a:avLst>
              <a:gd name="adj1" fmla="val -72270"/>
              <a:gd name="adj2" fmla="val 4825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</a:rPr>
              <a:t>Table name</a:t>
            </a:r>
            <a:endParaRPr lang="bg-BG" sz="3600" dirty="0">
              <a:solidFill>
                <a:srgbClr val="FFFFFF"/>
              </a:solidFill>
            </a:endParaRPr>
          </a:p>
        </p:txBody>
      </p:sp>
      <p:sp>
        <p:nvSpPr>
          <p:cNvPr id="8" name="AutoShape 5"/>
          <p:cNvSpPr>
            <a:spLocks noChangeArrowheads="1"/>
          </p:cNvSpPr>
          <p:nvPr/>
        </p:nvSpPr>
        <p:spPr bwMode="auto">
          <a:xfrm>
            <a:off x="7493607" y="3305421"/>
            <a:ext cx="3505200" cy="700710"/>
          </a:xfrm>
          <a:prstGeom prst="wedgeRoundRectCallout">
            <a:avLst>
              <a:gd name="adj1" fmla="val -64098"/>
              <a:gd name="adj2" fmla="val 613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</a:rPr>
              <a:t>Constraint name</a:t>
            </a:r>
            <a:endParaRPr lang="bg-BG" sz="3600" dirty="0">
              <a:solidFill>
                <a:srgbClr val="FFFFFF"/>
              </a:solidFill>
            </a:endParaRPr>
          </a:p>
        </p:txBody>
      </p:sp>
      <p:sp>
        <p:nvSpPr>
          <p:cNvPr id="9" name="AutoShape 5"/>
          <p:cNvSpPr>
            <a:spLocks noChangeArrowheads="1"/>
          </p:cNvSpPr>
          <p:nvPr/>
        </p:nvSpPr>
        <p:spPr bwMode="auto">
          <a:xfrm>
            <a:off x="7817829" y="4789493"/>
            <a:ext cx="2600494" cy="700710"/>
          </a:xfrm>
          <a:prstGeom prst="wedgeRoundRectCallout">
            <a:avLst>
              <a:gd name="adj1" fmla="val -80248"/>
              <a:gd name="adj2" fmla="val 1595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</a:rPr>
              <a:t>Table name</a:t>
            </a:r>
            <a:endParaRPr lang="bg-BG" sz="3600" dirty="0">
              <a:solidFill>
                <a:srgbClr val="FFFFFF"/>
              </a:solidFill>
            </a:endParaRPr>
          </a:p>
        </p:txBody>
      </p:sp>
      <p:sp>
        <p:nvSpPr>
          <p:cNvPr id="10" name="AutoShape 5"/>
          <p:cNvSpPr>
            <a:spLocks noChangeArrowheads="1"/>
          </p:cNvSpPr>
          <p:nvPr/>
        </p:nvSpPr>
        <p:spPr bwMode="auto">
          <a:xfrm>
            <a:off x="7477361" y="5776230"/>
            <a:ext cx="3193882" cy="700710"/>
          </a:xfrm>
          <a:prstGeom prst="wedgeRoundRectCallout">
            <a:avLst>
              <a:gd name="adj1" fmla="val -70737"/>
              <a:gd name="adj2" fmla="val -5295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</a:rPr>
              <a:t>Columns name</a:t>
            </a:r>
            <a:endParaRPr lang="bg-BG" sz="36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3509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44500" indent="-444500">
              <a:lnSpc>
                <a:spcPct val="100000"/>
              </a:lnSpc>
              <a:buFontTx/>
              <a:buAutoNum type="arabicPeriod"/>
            </a:pPr>
            <a:r>
              <a:rPr lang="en-US" sz="3600" dirty="0"/>
              <a:t>RDBMS store and manage data</a:t>
            </a:r>
          </a:p>
          <a:p>
            <a:pPr marL="444500" indent="-444500">
              <a:lnSpc>
                <a:spcPct val="100000"/>
              </a:lnSpc>
              <a:buFontTx/>
              <a:buAutoNum type="arabicPeriod"/>
            </a:pPr>
            <a:r>
              <a:rPr lang="en-US" sz="3600" dirty="0"/>
              <a:t>Table relations reduce repetition and complexity</a:t>
            </a:r>
          </a:p>
          <a:p>
            <a:pPr marL="444500" indent="-444500">
              <a:lnSpc>
                <a:spcPct val="100000"/>
              </a:lnSpc>
              <a:buFontTx/>
              <a:buAutoNum type="arabicPeriod"/>
            </a:pPr>
            <a:r>
              <a:rPr lang="en-US" sz="3600" dirty="0"/>
              <a:t>Table columns have </a:t>
            </a:r>
            <a:r>
              <a:rPr lang="en-US" sz="3600" dirty="0">
                <a:solidFill>
                  <a:schemeClr val="accent1"/>
                </a:solidFill>
              </a:rPr>
              <a:t>fixed types</a:t>
            </a:r>
            <a:endParaRPr lang="en-US" sz="3600" dirty="0"/>
          </a:p>
          <a:p>
            <a:pPr marL="444500" indent="-444500">
              <a:lnSpc>
                <a:spcPct val="100000"/>
              </a:lnSpc>
              <a:buFontTx/>
              <a:buAutoNum type="arabicPeriod"/>
            </a:pPr>
            <a:r>
              <a:rPr lang="en-US" sz="3600" dirty="0"/>
              <a:t>We can use Management Studio to </a:t>
            </a:r>
            <a:r>
              <a:rPr lang="en-US" sz="3600" dirty="0">
                <a:solidFill>
                  <a:schemeClr val="accent1"/>
                </a:solidFill>
              </a:rPr>
              <a:t>create</a:t>
            </a:r>
            <a:r>
              <a:rPr lang="en-US" sz="3600" dirty="0"/>
              <a:t> and </a:t>
            </a:r>
            <a:r>
              <a:rPr lang="en-US" sz="3600" dirty="0">
                <a:solidFill>
                  <a:schemeClr val="accent1"/>
                </a:solidFill>
              </a:rPr>
              <a:t>customize</a:t>
            </a:r>
            <a:r>
              <a:rPr lang="en-US" sz="3600" dirty="0"/>
              <a:t> tables</a:t>
            </a:r>
          </a:p>
          <a:p>
            <a:pPr marL="444500" indent="-444500">
              <a:lnSpc>
                <a:spcPct val="100000"/>
              </a:lnSpc>
              <a:buFontTx/>
              <a:buAutoNum type="arabicPeriod"/>
            </a:pPr>
            <a:r>
              <a:rPr lang="en-US" sz="3600" dirty="0"/>
              <a:t>SQL provides </a:t>
            </a:r>
            <a:r>
              <a:rPr lang="en-US" sz="3600" dirty="0">
                <a:solidFill>
                  <a:schemeClr val="accent1"/>
                </a:solidFill>
              </a:rPr>
              <a:t>greater control </a:t>
            </a:r>
            <a:r>
              <a:rPr lang="en-US" sz="3600" dirty="0"/>
              <a:t>over actions</a:t>
            </a:r>
            <a:endParaRPr lang="en-US" sz="3600" dirty="0">
              <a:solidFill>
                <a:schemeClr val="accent1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  <a:endParaRPr lang="bg-B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4E6570-DF10-4D43-9B0A-9612F383658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9565343" y="3936298"/>
            <a:ext cx="2253081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417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1A7B35E-2208-402A-94C6-D1575D7B4F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dirty="0"/>
              <a:t>Conventional Data Storage</a:t>
            </a:r>
          </a:p>
          <a:p>
            <a:pPr lvl="1"/>
            <a:r>
              <a:rPr lang="en-US" dirty="0"/>
              <a:t>Notes</a:t>
            </a:r>
          </a:p>
          <a:p>
            <a:pPr lvl="1"/>
            <a:r>
              <a:rPr lang="en-US" dirty="0"/>
              <a:t>Receipts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vs. Management</a:t>
            </a:r>
          </a:p>
        </p:txBody>
      </p:sp>
      <p:sp>
        <p:nvSpPr>
          <p:cNvPr id="5" name="Rectangle 4"/>
          <p:cNvSpPr/>
          <p:nvPr/>
        </p:nvSpPr>
        <p:spPr>
          <a:xfrm>
            <a:off x="7523339" y="1371600"/>
            <a:ext cx="3962400" cy="487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/>
          <a:lstStyle/>
          <a:p>
            <a:pPr algn="ctr"/>
            <a:r>
              <a:rPr lang="en-US" sz="2800" b="1" u="sng" dirty="0">
                <a:solidFill>
                  <a:schemeClr val="bg1"/>
                </a:solidFill>
              </a:rPr>
              <a:t>SALES RECEIPT</a:t>
            </a:r>
          </a:p>
          <a:p>
            <a:pPr algn="r"/>
            <a:r>
              <a:rPr lang="en-US" dirty="0">
                <a:solidFill>
                  <a:schemeClr val="bg1"/>
                </a:solidFill>
              </a:rPr>
              <a:t>Date: 07/16/2016</a:t>
            </a:r>
          </a:p>
          <a:p>
            <a:pPr algn="r"/>
            <a:r>
              <a:rPr lang="en-US" dirty="0">
                <a:solidFill>
                  <a:schemeClr val="bg1"/>
                </a:solidFill>
              </a:rPr>
              <a:t>Order#: [00315]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Customer: David Rivers</a:t>
            </a:r>
          </a:p>
          <a:p>
            <a:r>
              <a:rPr lang="en-US" dirty="0">
                <a:solidFill>
                  <a:schemeClr val="bg1"/>
                </a:solidFill>
              </a:rPr>
              <a:t>Product: Oil Pump</a:t>
            </a:r>
          </a:p>
          <a:p>
            <a:r>
              <a:rPr lang="en-US" dirty="0">
                <a:solidFill>
                  <a:schemeClr val="bg1"/>
                </a:solidFill>
              </a:rPr>
              <a:t>S/N: OP147-0623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Unit Price:	69.90</a:t>
            </a:r>
          </a:p>
          <a:p>
            <a:r>
              <a:rPr lang="en-US" noProof="1">
                <a:solidFill>
                  <a:schemeClr val="bg1"/>
                </a:solidFill>
              </a:rPr>
              <a:t>Qty</a:t>
            </a:r>
            <a:r>
              <a:rPr lang="en-US" dirty="0">
                <a:solidFill>
                  <a:schemeClr val="bg1"/>
                </a:solidFill>
              </a:rPr>
              <a:t>:		1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Total:		69.90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EB411B2-1CBD-4CA4-BF3D-94AA0E4A0E34}"/>
              </a:ext>
            </a:extLst>
          </p:cNvPr>
          <p:cNvGrpSpPr/>
          <p:nvPr/>
        </p:nvGrpSpPr>
        <p:grpSpPr>
          <a:xfrm>
            <a:off x="8256446" y="1974850"/>
            <a:ext cx="3121343" cy="3322955"/>
            <a:chOff x="8256446" y="1974850"/>
            <a:chExt cx="3121343" cy="3322955"/>
          </a:xfrm>
        </p:grpSpPr>
        <p:sp>
          <p:nvSpPr>
            <p:cNvPr id="3" name="Rectangle 2"/>
            <p:cNvSpPr/>
            <p:nvPr/>
          </p:nvSpPr>
          <p:spPr>
            <a:xfrm>
              <a:off x="9777589" y="1974850"/>
              <a:ext cx="1600200" cy="381000"/>
            </a:xfrm>
            <a:prstGeom prst="rect">
              <a:avLst/>
            </a:prstGeom>
            <a:noFill/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0310989" y="2359025"/>
              <a:ext cx="1066799" cy="381000"/>
            </a:xfrm>
            <a:prstGeom prst="rect">
              <a:avLst/>
            </a:prstGeom>
            <a:noFill/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9015589" y="3056255"/>
              <a:ext cx="1600200" cy="381000"/>
            </a:xfrm>
            <a:prstGeom prst="rect">
              <a:avLst/>
            </a:prstGeom>
            <a:noFill/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8759367" y="3437255"/>
              <a:ext cx="1272540" cy="381000"/>
            </a:xfrm>
            <a:prstGeom prst="rect">
              <a:avLst/>
            </a:prstGeom>
            <a:noFill/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8256446" y="3819525"/>
              <a:ext cx="1633855" cy="381000"/>
            </a:xfrm>
            <a:prstGeom prst="rect">
              <a:avLst/>
            </a:prstGeom>
            <a:noFill/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0070007" y="4543425"/>
              <a:ext cx="853440" cy="381000"/>
            </a:xfrm>
            <a:prstGeom prst="rect">
              <a:avLst/>
            </a:prstGeom>
            <a:noFill/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0070007" y="4916805"/>
              <a:ext cx="853440" cy="381000"/>
            </a:xfrm>
            <a:prstGeom prst="rect">
              <a:avLst/>
            </a:prstGeom>
            <a:noFill/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C444C4D8-FAC8-4C51-9AE0-823164E3A2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6812" y="3082226"/>
            <a:ext cx="4546300" cy="3166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898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hlinkClick r:id="rId3"/>
              </a:rPr>
              <a:t>https://softuni.bg/courses/databases-basics-ms-sql-server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Introduction to Databases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68EF2B6-5B18-47E6-AE3D-42EA1A2B962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1567" y="4608985"/>
            <a:ext cx="1445788" cy="126557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2C623F3-71FC-417F-953C-73AEBE37650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7260" y="2118450"/>
            <a:ext cx="1677939" cy="132525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52ABBA6-2710-4367-A72F-C5AA4C27FD8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7338" y="2267719"/>
            <a:ext cx="1652328" cy="131032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0021D02-9F07-4CC9-B34C-976257B2560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7338" y="3770366"/>
            <a:ext cx="1614229" cy="122393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82A620D-B684-4306-A7BB-0754B29D90C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7479" y="3691174"/>
            <a:ext cx="1737500" cy="130312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B6F20E7-C26B-4553-999E-B09B8B59C15F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2881" y="2906941"/>
            <a:ext cx="1742213" cy="1320974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25B42EF1-0313-4D11-8527-B99266BD36D7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2812" y="1295400"/>
            <a:ext cx="1693536" cy="1286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92832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>
            <a:normAutofit/>
          </a:bodyPr>
          <a:lstStyle/>
          <a:p>
            <a:r>
              <a:rPr lang="en-US" dirty="0"/>
              <a:t>SoftUni Diamond Partners</a:t>
            </a:r>
            <a:endParaRPr lang="bg-BG" dirty="0"/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79A9B1A9-22B2-4951-AB2F-D999C85A7C9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32015" y="1200163"/>
            <a:ext cx="6041581" cy="1314435"/>
          </a:xfrm>
          <a:prstGeom prst="roundRect">
            <a:avLst>
              <a:gd name="adj" fmla="val 3250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softEdge rad="0"/>
          </a:effectLst>
        </p:spPr>
      </p:pic>
      <p:pic>
        <p:nvPicPr>
          <p:cNvPr id="444419" name="Picture 444418">
            <a:hlinkClick r:id="rId5"/>
            <a:extLst>
              <a:ext uri="{FF2B5EF4-FFF2-40B4-BE49-F238E27FC236}">
                <a16:creationId xmlns:a16="http://schemas.microsoft.com/office/drawing/2014/main" id="{11AB864B-16DB-4E79-8D1D-17DC466451F4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1812" y="2829281"/>
            <a:ext cx="6858000" cy="1600200"/>
          </a:xfrm>
          <a:prstGeom prst="roundRect">
            <a:avLst>
              <a:gd name="adj" fmla="val 4155"/>
            </a:avLst>
          </a:prstGeom>
        </p:spPr>
      </p:pic>
      <p:pic>
        <p:nvPicPr>
          <p:cNvPr id="444421" name="Picture 444420">
            <a:hlinkClick r:id="rId7"/>
            <a:extLst>
              <a:ext uri="{FF2B5EF4-FFF2-40B4-BE49-F238E27FC236}">
                <a16:creationId xmlns:a16="http://schemas.microsoft.com/office/drawing/2014/main" id="{802FA4FB-578E-4705-B215-7F8F37CE13F6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59227" y="4744163"/>
            <a:ext cx="4214369" cy="1768085"/>
          </a:xfrm>
          <a:prstGeom prst="roundRect">
            <a:avLst>
              <a:gd name="adj" fmla="val 2634"/>
            </a:avLst>
          </a:prstGeom>
        </p:spPr>
      </p:pic>
      <p:pic>
        <p:nvPicPr>
          <p:cNvPr id="444423" name="Picture 444422">
            <a:hlinkClick r:id="rId9"/>
            <a:extLst>
              <a:ext uri="{FF2B5EF4-FFF2-40B4-BE49-F238E27FC236}">
                <a16:creationId xmlns:a16="http://schemas.microsoft.com/office/drawing/2014/main" id="{EF7BD900-3620-4A4E-AAB5-2F447B3E49D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812" y="4744162"/>
            <a:ext cx="6858000" cy="1768085"/>
          </a:xfrm>
          <a:prstGeom prst="roundRect">
            <a:avLst>
              <a:gd name="adj" fmla="val 5533"/>
            </a:avLst>
          </a:prstGeom>
        </p:spPr>
      </p:pic>
      <p:pic>
        <p:nvPicPr>
          <p:cNvPr id="444425" name="Picture 444424">
            <a:hlinkClick r:id="rId11"/>
            <a:extLst>
              <a:ext uri="{FF2B5EF4-FFF2-40B4-BE49-F238E27FC236}">
                <a16:creationId xmlns:a16="http://schemas.microsoft.com/office/drawing/2014/main" id="{31ED335E-3E51-4A9B-86AC-097CE7D2D4DB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63667" y="2829280"/>
            <a:ext cx="4212781" cy="1600200"/>
          </a:xfrm>
          <a:prstGeom prst="roundRect">
            <a:avLst>
              <a:gd name="adj" fmla="val 3568"/>
            </a:avLst>
          </a:prstGeom>
        </p:spPr>
      </p:pic>
      <p:pic>
        <p:nvPicPr>
          <p:cNvPr id="444427" name="Picture 444426">
            <a:hlinkClick r:id="rId13"/>
            <a:extLst>
              <a:ext uri="{FF2B5EF4-FFF2-40B4-BE49-F238E27FC236}">
                <a16:creationId xmlns:a16="http://schemas.microsoft.com/office/drawing/2014/main" id="{C30DB1A6-D05A-495D-B01B-A5BAE54F89F0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812" y="1200163"/>
            <a:ext cx="5069009" cy="1314435"/>
          </a:xfrm>
          <a:prstGeom prst="roundRect">
            <a:avLst>
              <a:gd name="adj" fmla="val 3378"/>
            </a:avLst>
          </a:prstGeom>
        </p:spPr>
      </p:pic>
    </p:spTree>
    <p:extLst>
      <p:ext uri="{BB962C8B-B14F-4D97-AF65-F5344CB8AC3E}">
        <p14:creationId xmlns:p14="http://schemas.microsoft.com/office/powerpoint/2010/main" val="58261469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SoftUni Diamond Partners</a:t>
            </a:r>
            <a:endParaRPr lang="bg-BG" dirty="0"/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57F6CA19-B6C5-4C43-B80C-7F86ADB9DF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6012" y="3104112"/>
            <a:ext cx="4423164" cy="3323785"/>
          </a:xfrm>
          <a:prstGeom prst="roundRect">
            <a:avLst>
              <a:gd name="adj" fmla="val 3461"/>
            </a:avLst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04B82B5-A24C-40BD-88A8-9F0719240E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8012" y="1206733"/>
            <a:ext cx="3661164" cy="1576334"/>
          </a:xfrm>
          <a:prstGeom prst="roundRect">
            <a:avLst>
              <a:gd name="adj" fmla="val 3586"/>
            </a:avLst>
          </a:prstGeom>
        </p:spPr>
      </p:pic>
      <p:pic>
        <p:nvPicPr>
          <p:cNvPr id="8" name="Picture 7">
            <a:hlinkClick r:id="rId6"/>
            <a:extLst>
              <a:ext uri="{FF2B5EF4-FFF2-40B4-BE49-F238E27FC236}">
                <a16:creationId xmlns:a16="http://schemas.microsoft.com/office/drawing/2014/main" id="{CB5D3A57-F9B4-4DCE-A831-7E040653E16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12" y="4961886"/>
            <a:ext cx="6678008" cy="1466012"/>
          </a:xfrm>
          <a:prstGeom prst="roundRect">
            <a:avLst>
              <a:gd name="adj" fmla="val 5492"/>
            </a:avLst>
          </a:prstGeom>
        </p:spPr>
      </p:pic>
      <p:pic>
        <p:nvPicPr>
          <p:cNvPr id="10" name="Picture 9">
            <a:hlinkClick r:id="rId8"/>
            <a:extLst>
              <a:ext uri="{FF2B5EF4-FFF2-40B4-BE49-F238E27FC236}">
                <a16:creationId xmlns:a16="http://schemas.microsoft.com/office/drawing/2014/main" id="{A05A9AFA-1694-4FF9-800A-2B4E62A89854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75551" y="1185153"/>
            <a:ext cx="3538056" cy="1597914"/>
          </a:xfrm>
          <a:prstGeom prst="roundRect">
            <a:avLst>
              <a:gd name="adj" fmla="val 4755"/>
            </a:avLst>
          </a:prstGeom>
        </p:spPr>
      </p:pic>
      <p:pic>
        <p:nvPicPr>
          <p:cNvPr id="13" name="Picture 12">
            <a:hlinkClick r:id="rId10"/>
            <a:extLst>
              <a:ext uri="{FF2B5EF4-FFF2-40B4-BE49-F238E27FC236}">
                <a16:creationId xmlns:a16="http://schemas.microsoft.com/office/drawing/2014/main" id="{C5733A8A-180C-42DB-A531-617A616CF1FC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120" y="1163573"/>
            <a:ext cx="3609026" cy="1619494"/>
          </a:xfrm>
          <a:prstGeom prst="roundRect">
            <a:avLst>
              <a:gd name="adj" fmla="val 6970"/>
            </a:avLst>
          </a:prstGeom>
        </p:spPr>
      </p:pic>
      <p:pic>
        <p:nvPicPr>
          <p:cNvPr id="15" name="Picture 14">
            <a:hlinkClick r:id="rId12"/>
            <a:extLst>
              <a:ext uri="{FF2B5EF4-FFF2-40B4-BE49-F238E27FC236}">
                <a16:creationId xmlns:a16="http://schemas.microsoft.com/office/drawing/2014/main" id="{C75642FC-F411-4844-A28F-DD6D37636A31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5612" y="3139471"/>
            <a:ext cx="6678008" cy="1466011"/>
          </a:xfrm>
          <a:prstGeom prst="roundRect">
            <a:avLst>
              <a:gd name="adj" fmla="val 6594"/>
            </a:avLst>
          </a:prstGeom>
        </p:spPr>
      </p:pic>
    </p:spTree>
    <p:extLst>
      <p:ext uri="{BB962C8B-B14F-4D97-AF65-F5344CB8AC3E}">
        <p14:creationId xmlns:p14="http://schemas.microsoft.com/office/powerpoint/2010/main" val="129358311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53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88815" y="4724400"/>
            <a:ext cx="11804822" cy="1997079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2400" dirty="0"/>
              <a:t>Attribution: this work may contain portions from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5"/>
              </a:rPr>
              <a:t>Databases</a:t>
            </a:r>
            <a:r>
              <a:rPr lang="en-US" sz="2000" dirty="0"/>
              <a:t>" course by </a:t>
            </a:r>
            <a:r>
              <a:rPr lang="en-US" sz="2000" noProof="1"/>
              <a:t>Telerik Academy</a:t>
            </a:r>
            <a:r>
              <a:rPr lang="en-US" sz="2000" dirty="0"/>
              <a:t> under </a:t>
            </a:r>
            <a:r>
              <a:rPr lang="en-US" sz="2000" dirty="0">
                <a:hlinkClick r:id="rId6"/>
              </a:rPr>
              <a:t>CC-BY-NC-SA</a:t>
            </a:r>
            <a:r>
              <a:rPr lang="en-US" sz="2000" dirty="0"/>
              <a:t> license</a:t>
            </a:r>
          </a:p>
        </p:txBody>
      </p:sp>
    </p:spTree>
    <p:extLst>
      <p:ext uri="{BB962C8B-B14F-4D97-AF65-F5344CB8AC3E}">
        <p14:creationId xmlns:p14="http://schemas.microsoft.com/office/powerpoint/2010/main" val="134123052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3"/>
              </a:rPr>
              <a:t>softuni.bg</a:t>
            </a:r>
            <a:r>
              <a:rPr lang="en-US" sz="2900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Software University Foundation</a:t>
            </a:r>
            <a:endParaRPr lang="bg-BG" sz="3200" dirty="0"/>
          </a:p>
          <a:p>
            <a:pPr lvl="1">
              <a:lnSpc>
                <a:spcPct val="100000"/>
              </a:lnSpc>
            </a:pPr>
            <a:r>
              <a:rPr lang="en-US" sz="3000" noProof="1">
                <a:hlinkClick r:id="rId4"/>
              </a:rPr>
              <a:t>http://softuni.foundation/</a:t>
            </a:r>
            <a:endParaRPr lang="en-US" sz="30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</a:t>
            </a:r>
            <a:endParaRPr lang="bg-BG" noProof="1"/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>
                <a:hlinkClick r:id="rId6"/>
              </a:rPr>
              <a:t>forum.softuni.bg</a:t>
            </a:r>
            <a:endParaRPr lang="en-US" noProof="1"/>
          </a:p>
        </p:txBody>
      </p:sp>
      <p:pic>
        <p:nvPicPr>
          <p:cNvPr id="10" name="Picture 9">
            <a:hlinkClick r:id="rId4" tooltip="Software University Foundation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8485" y="3265920"/>
            <a:ext cx="1467096" cy="365922"/>
          </a:xfrm>
          <a:prstGeom prst="rect">
            <a:avLst/>
          </a:prstGeom>
        </p:spPr>
      </p:pic>
      <p:pic>
        <p:nvPicPr>
          <p:cNvPr id="11" name="Picture 4" descr="http://www.facebook.com/SoftwareUniversity" title="Software University @ Facebook">
            <a:hlinkClick r:id="rId8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4012240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6" tooltip="Software University Discussion Forum"/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410200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3"/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183" y="2727414"/>
            <a:ext cx="2746993" cy="3657600"/>
          </a:xfrm>
          <a:prstGeom prst="rect">
            <a:avLst/>
          </a:prstGeom>
        </p:spPr>
      </p:pic>
      <p:pic>
        <p:nvPicPr>
          <p:cNvPr id="16" name="Picture 15" descr="A picture containing clipart&#10;&#10;Description generated with very high confidence">
            <a:extLst>
              <a:ext uri="{FF2B5EF4-FFF2-40B4-BE49-F238E27FC236}">
                <a16:creationId xmlns:a16="http://schemas.microsoft.com/office/drawing/2014/main" id="{1D5EA20F-A08B-46D3-A0D8-2268395A0484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9444" y="1039681"/>
            <a:ext cx="1496137" cy="1845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5287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998D812-6000-4B91-BE65-38241A65F2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can group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related</a:t>
            </a:r>
            <a:r>
              <a:rPr lang="en-US" dirty="0"/>
              <a:t> pieces of data into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separate columns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Storage vs. Management (2)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4024" y="1887481"/>
            <a:ext cx="3657600" cy="254725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8B4316C-FE89-43BE-A30A-E7C7FBFC7F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413" y="5171099"/>
            <a:ext cx="11429998" cy="1186588"/>
          </a:xfrm>
          <a:prstGeom prst="rect">
            <a:avLst/>
          </a:prstGeom>
        </p:spPr>
      </p:pic>
      <p:sp>
        <p:nvSpPr>
          <p:cNvPr id="10" name="Arrow: Down 9">
            <a:extLst>
              <a:ext uri="{FF2B5EF4-FFF2-40B4-BE49-F238E27FC236}">
                <a16:creationId xmlns:a16="http://schemas.microsoft.com/office/drawing/2014/main" id="{33B3F24D-F732-43CD-82C2-BB5534F3A2A9}"/>
              </a:ext>
            </a:extLst>
          </p:cNvPr>
          <p:cNvSpPr/>
          <p:nvPr/>
        </p:nvSpPr>
        <p:spPr>
          <a:xfrm>
            <a:off x="5940424" y="4571999"/>
            <a:ext cx="304800" cy="49652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1557538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Storing data is </a:t>
            </a:r>
            <a:r>
              <a:rPr lang="en-US" dirty="0">
                <a:solidFill>
                  <a:schemeClr val="accent1"/>
                </a:solidFill>
              </a:rPr>
              <a:t>not </a:t>
            </a:r>
            <a:r>
              <a:rPr lang="en-US" dirty="0"/>
              <a:t>the primary reason to use a Database</a:t>
            </a:r>
          </a:p>
          <a:p>
            <a:r>
              <a:rPr lang="en-US" dirty="0"/>
              <a:t>Flat storage </a:t>
            </a:r>
            <a:r>
              <a:rPr lang="en-US" dirty="0">
                <a:solidFill>
                  <a:schemeClr val="accent1"/>
                </a:solidFill>
              </a:rPr>
              <a:t>eventually</a:t>
            </a:r>
            <a:r>
              <a:rPr lang="en-US" dirty="0"/>
              <a:t> runs into </a:t>
            </a:r>
            <a:r>
              <a:rPr lang="en-US" dirty="0">
                <a:solidFill>
                  <a:schemeClr val="accent1"/>
                </a:solidFill>
              </a:rPr>
              <a:t>issues</a:t>
            </a:r>
            <a:r>
              <a:rPr lang="en-US" dirty="0"/>
              <a:t> with</a:t>
            </a:r>
          </a:p>
          <a:p>
            <a:pPr lvl="1"/>
            <a:r>
              <a:rPr lang="en-US" dirty="0"/>
              <a:t>Size</a:t>
            </a:r>
          </a:p>
          <a:p>
            <a:pPr lvl="1"/>
            <a:r>
              <a:rPr lang="en-US" dirty="0"/>
              <a:t>Ease of updating</a:t>
            </a:r>
          </a:p>
          <a:p>
            <a:pPr lvl="1"/>
            <a:r>
              <a:rPr lang="en-US" dirty="0"/>
              <a:t>Accuracy</a:t>
            </a:r>
          </a:p>
          <a:p>
            <a:pPr lvl="1"/>
            <a:r>
              <a:rPr lang="en-US" dirty="0"/>
              <a:t>Security</a:t>
            </a:r>
          </a:p>
          <a:p>
            <a:pPr lvl="1"/>
            <a:r>
              <a:rPr lang="en-US" dirty="0"/>
              <a:t>Redundancy</a:t>
            </a:r>
          </a:p>
          <a:p>
            <a:pPr lvl="1"/>
            <a:r>
              <a:rPr lang="en-US" dirty="0"/>
              <a:t>Importance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vs. Management (3)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3612" y="3352800"/>
            <a:ext cx="3134069" cy="2381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140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database is an </a:t>
            </a:r>
            <a:r>
              <a:rPr lang="en-US" dirty="0">
                <a:solidFill>
                  <a:schemeClr val="accent1"/>
                </a:solidFill>
              </a:rPr>
              <a:t>organized</a:t>
            </a:r>
            <a:r>
              <a:rPr lang="en-US" dirty="0"/>
              <a:t> collection of information</a:t>
            </a:r>
          </a:p>
          <a:p>
            <a:pPr lvl="1"/>
            <a:r>
              <a:rPr lang="en-US" dirty="0"/>
              <a:t>It imposes </a:t>
            </a:r>
            <a:r>
              <a:rPr lang="en-US" dirty="0">
                <a:solidFill>
                  <a:schemeClr val="accent1"/>
                </a:solidFill>
              </a:rPr>
              <a:t>rules</a:t>
            </a:r>
            <a:r>
              <a:rPr lang="en-US" dirty="0"/>
              <a:t> on the contained data</a:t>
            </a:r>
          </a:p>
          <a:p>
            <a:pPr lvl="1"/>
            <a:r>
              <a:rPr lang="en-US" dirty="0"/>
              <a:t>Relational storage first proposed by Edgar Codd in 1970</a:t>
            </a:r>
          </a:p>
          <a:p>
            <a:pPr>
              <a:spcBef>
                <a:spcPts val="2400"/>
              </a:spcBef>
            </a:pPr>
            <a:r>
              <a:rPr lang="en-US" dirty="0"/>
              <a:t>A </a:t>
            </a:r>
            <a:r>
              <a:rPr lang="en-US" dirty="0">
                <a:solidFill>
                  <a:schemeClr val="accent1"/>
                </a:solidFill>
              </a:rPr>
              <a:t>R</a:t>
            </a:r>
            <a:r>
              <a:rPr lang="en-US" dirty="0"/>
              <a:t>elational </a:t>
            </a:r>
            <a:r>
              <a:rPr lang="en-US" dirty="0">
                <a:solidFill>
                  <a:schemeClr val="accent1"/>
                </a:solidFill>
              </a:rPr>
              <a:t>D</a:t>
            </a:r>
            <a:r>
              <a:rPr lang="en-US" dirty="0"/>
              <a:t>ata </a:t>
            </a:r>
            <a:r>
              <a:rPr lang="en-US" dirty="0">
                <a:solidFill>
                  <a:schemeClr val="accent1"/>
                </a:solidFill>
              </a:rPr>
              <a:t>B</a:t>
            </a:r>
            <a:r>
              <a:rPr lang="en-US" dirty="0"/>
              <a:t>ase </a:t>
            </a:r>
            <a:r>
              <a:rPr lang="en-US" dirty="0">
                <a:solidFill>
                  <a:schemeClr val="accent1"/>
                </a:solidFill>
              </a:rPr>
              <a:t>M</a:t>
            </a:r>
            <a:r>
              <a:rPr lang="en-US" dirty="0"/>
              <a:t>anagement </a:t>
            </a:r>
            <a:r>
              <a:rPr lang="en-US" dirty="0">
                <a:solidFill>
                  <a:schemeClr val="accent1"/>
                </a:solidFill>
              </a:rPr>
              <a:t>S</a:t>
            </a:r>
            <a:r>
              <a:rPr lang="en-US" dirty="0"/>
              <a:t>ystem provides tools to </a:t>
            </a:r>
            <a:r>
              <a:rPr lang="en-US" dirty="0">
                <a:solidFill>
                  <a:schemeClr val="accent1"/>
                </a:solidFill>
              </a:rPr>
              <a:t>manage</a:t>
            </a:r>
            <a:r>
              <a:rPr lang="en-US" dirty="0"/>
              <a:t> the database</a:t>
            </a:r>
          </a:p>
          <a:p>
            <a:pPr lvl="1"/>
            <a:r>
              <a:rPr lang="en-US" dirty="0"/>
              <a:t>It </a:t>
            </a:r>
            <a:r>
              <a:rPr lang="en-US" dirty="0">
                <a:solidFill>
                  <a:schemeClr val="accent1"/>
                </a:solidFill>
              </a:rPr>
              <a:t>parses requests </a:t>
            </a:r>
            <a:r>
              <a:rPr lang="en-US" dirty="0"/>
              <a:t>from the user and takes the </a:t>
            </a:r>
            <a:r>
              <a:rPr lang="en-US" dirty="0">
                <a:solidFill>
                  <a:schemeClr val="accent1"/>
                </a:solidFill>
              </a:rPr>
              <a:t>appropriate</a:t>
            </a:r>
            <a:r>
              <a:rPr lang="en-US" dirty="0"/>
              <a:t> action</a:t>
            </a:r>
          </a:p>
          <a:p>
            <a:pPr lvl="1"/>
            <a:r>
              <a:rPr lang="en-US" dirty="0"/>
              <a:t>The user doesn't have direct access to the stored data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Databases and RDBMS</a:t>
            </a:r>
          </a:p>
        </p:txBody>
      </p:sp>
    </p:spTree>
    <p:extLst>
      <p:ext uri="{BB962C8B-B14F-4D97-AF65-F5344CB8AC3E}">
        <p14:creationId xmlns:p14="http://schemas.microsoft.com/office/powerpoint/2010/main" val="2054022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 Engines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4449606" y="685800"/>
            <a:ext cx="4159406" cy="4184495"/>
            <a:chOff x="3878107" y="914400"/>
            <a:chExt cx="4159406" cy="4184495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51313" y="914400"/>
              <a:ext cx="3886200" cy="388620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746218">
              <a:off x="3732212" y="2503574"/>
              <a:ext cx="2741216" cy="244942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12290699"/>
      </p:ext>
    </p:extLst>
  </p:cSld>
  <p:clrMapOvr>
    <a:masterClrMapping/>
  </p:clrMapOvr>
</p:sld>
</file>

<file path=ppt/theme/theme1.xml><?xml version="1.0" encoding="utf-8"?>
<a:theme xmlns:a="http://schemas.openxmlformats.org/drawingml/2006/main" name="SoftUni 16x9">
  <a:themeElements>
    <a:clrScheme name="Custom 1">
      <a:dk1>
        <a:sysClr val="windowText" lastClr="000000"/>
      </a:dk1>
      <a:lt1>
        <a:sysClr val="window" lastClr="FFFFFF"/>
      </a:lt1>
      <a:dk2>
        <a:srgbClr val="D9D5C7"/>
      </a:dk2>
      <a:lt2>
        <a:srgbClr val="FBEEDC"/>
      </a:lt2>
      <a:accent1>
        <a:srgbClr val="F3BE60"/>
      </a:accent1>
      <a:accent2>
        <a:srgbClr val="00B050"/>
      </a:accent2>
      <a:accent3>
        <a:srgbClr val="3BABFF"/>
      </a:accent3>
      <a:accent4>
        <a:srgbClr val="7030A0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Software-University-Foundation</Template>
  <TotalTime>2237</TotalTime>
  <Words>1885</Words>
  <Application>Microsoft Office PowerPoint</Application>
  <PresentationFormat>Custom</PresentationFormat>
  <Paragraphs>497</Paragraphs>
  <Slides>54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0" baseType="lpstr">
      <vt:lpstr>Arial</vt:lpstr>
      <vt:lpstr>Calibri</vt:lpstr>
      <vt:lpstr>Consolas</vt:lpstr>
      <vt:lpstr>Wingdings</vt:lpstr>
      <vt:lpstr>Wingdings 2</vt:lpstr>
      <vt:lpstr>SoftUni 16x9</vt:lpstr>
      <vt:lpstr>Introduction to Databases Data Definition and Data Types</vt:lpstr>
      <vt:lpstr>Table of Contents</vt:lpstr>
      <vt:lpstr>Questions</vt:lpstr>
      <vt:lpstr>Data Management</vt:lpstr>
      <vt:lpstr>Storage vs. Management</vt:lpstr>
      <vt:lpstr>Storage vs. Management (2)</vt:lpstr>
      <vt:lpstr>Storage vs. Management (3)</vt:lpstr>
      <vt:lpstr>Databases and RDBMS</vt:lpstr>
      <vt:lpstr>Database Engines</vt:lpstr>
      <vt:lpstr>Database Engine Flow</vt:lpstr>
      <vt:lpstr>Download Clients &amp; Servers</vt:lpstr>
      <vt:lpstr>SQL Server Architecture</vt:lpstr>
      <vt:lpstr>Database Table Elements</vt:lpstr>
      <vt:lpstr>Structured Query Language</vt:lpstr>
      <vt:lpstr>Table Relationships</vt:lpstr>
      <vt:lpstr>Why Split Related Data?</vt:lpstr>
      <vt:lpstr>Related Tables</vt:lpstr>
      <vt:lpstr>Relational Diagrams</vt:lpstr>
      <vt:lpstr>Programmability</vt:lpstr>
      <vt:lpstr>Procedures, Functions and Triggers</vt:lpstr>
      <vt:lpstr>Data Types in SQL Server</vt:lpstr>
      <vt:lpstr>Data Types in SQL Server</vt:lpstr>
      <vt:lpstr>Data Types in SQL Server (2)</vt:lpstr>
      <vt:lpstr>Database Modeling</vt:lpstr>
      <vt:lpstr>Creating a New Database</vt:lpstr>
      <vt:lpstr>Creating Tables</vt:lpstr>
      <vt:lpstr>Creating Tables (2)</vt:lpstr>
      <vt:lpstr>Creating Tables (3)</vt:lpstr>
      <vt:lpstr>Creating Tables (4)</vt:lpstr>
      <vt:lpstr>Storing and Retrieving Data</vt:lpstr>
      <vt:lpstr>Storing and Retrieving Data (2)</vt:lpstr>
      <vt:lpstr>Altering Tables</vt:lpstr>
      <vt:lpstr>SQL Queries</vt:lpstr>
      <vt:lpstr>SQL Queries</vt:lpstr>
      <vt:lpstr>Table Creation in SQL</vt:lpstr>
      <vt:lpstr>Retrieve Records in SQL</vt:lpstr>
      <vt:lpstr>Table Customization</vt:lpstr>
      <vt:lpstr>Custom Column Properties</vt:lpstr>
      <vt:lpstr>Custom Column Properties (2)</vt:lpstr>
      <vt:lpstr>Altering Tables</vt:lpstr>
      <vt:lpstr>Altering Tables Using SQL</vt:lpstr>
      <vt:lpstr>Altering Tables Using SQL (2)</vt:lpstr>
      <vt:lpstr>Altering Tables Using SQL (3)</vt:lpstr>
      <vt:lpstr>Altering Tables Using SQL (4)</vt:lpstr>
      <vt:lpstr>Deleting Data and Structures</vt:lpstr>
      <vt:lpstr>Deleting from Database</vt:lpstr>
      <vt:lpstr>Dropping and Truncating</vt:lpstr>
      <vt:lpstr>Dropping and Truncating (2)</vt:lpstr>
      <vt:lpstr>Summary</vt:lpstr>
      <vt:lpstr>Introduction to Databases</vt:lpstr>
      <vt:lpstr>SoftUni Diamond Partners</vt:lpstr>
      <vt:lpstr>SoftUni Diamond Partners</vt:lpstr>
      <vt:lpstr>License</vt:lpstr>
      <vt:lpstr>Trainings @ Software University (SoftUni)</vt:lpstr>
    </vt:vector>
  </TitlesOfParts>
  <Manager/>
  <Company>Software University (SoftUni)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Databases. Data Definition and Data Types</dc:title>
  <dc:subject>Software Development Course</dc:subject>
  <dc:creator>Software University Foundation</dc:creator>
  <cp:keywords>Databases, SQL, programming, SoftUni, Software University, programming, software development, software engineering, course, database systems</cp:keywords>
  <dc:description>Software University Foundation - http://softuni.org</dc:description>
  <cp:lastModifiedBy>Zdravko Zdravkov</cp:lastModifiedBy>
  <cp:revision>175</cp:revision>
  <dcterms:created xsi:type="dcterms:W3CDTF">2014-01-02T17:00:34Z</dcterms:created>
  <dcterms:modified xsi:type="dcterms:W3CDTF">2018-11-20T16:35:55Z</dcterms:modified>
  <cp:category>db;databases;sql;programming;computer programming;software development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